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9.xml" ContentType="application/vnd.openxmlformats-officedocument.presentationml.tags+xml"/>
  <Override PartName="/ppt/tags/tag30.xml" ContentType="application/vnd.openxmlformats-officedocument.presentationml.tags+xml"/>
  <Override PartName="/ppt/notesSlides/notesSlide1.xml" ContentType="application/vnd.openxmlformats-officedocument.presentationml.notesSlide+xml"/>
  <Override PartName="/ppt/tags/tag31.xml" ContentType="application/vnd.openxmlformats-officedocument.presentationml.tags+xml"/>
  <Override PartName="/ppt/notesSlides/notesSlide2.xml" ContentType="application/vnd.openxmlformats-officedocument.presentationml.notesSlide+xml"/>
  <Override PartName="/ppt/tags/tag32.xml" ContentType="application/vnd.openxmlformats-officedocument.presentationml.tags+xml"/>
  <Override PartName="/ppt/notesSlides/notesSlide3.xml" ContentType="application/vnd.openxmlformats-officedocument.presentationml.notesSlide+xml"/>
  <Override PartName="/ppt/tags/tag33.xml" ContentType="application/vnd.openxmlformats-officedocument.presentationml.tags+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3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5117" r:id="rId1"/>
  </p:sldMasterIdLst>
  <p:notesMasterIdLst>
    <p:notesMasterId r:id="rId18"/>
  </p:notesMasterIdLst>
  <p:handoutMasterIdLst>
    <p:handoutMasterId r:id="rId19"/>
  </p:handoutMasterIdLst>
  <p:sldIdLst>
    <p:sldId id="256" r:id="rId2"/>
    <p:sldId id="573" r:id="rId3"/>
    <p:sldId id="571" r:id="rId4"/>
    <p:sldId id="577" r:id="rId5"/>
    <p:sldId id="572" r:id="rId6"/>
    <p:sldId id="578" r:id="rId7"/>
    <p:sldId id="574" r:id="rId8"/>
    <p:sldId id="579" r:id="rId9"/>
    <p:sldId id="586" r:id="rId10"/>
    <p:sldId id="582" r:id="rId11"/>
    <p:sldId id="583" r:id="rId12"/>
    <p:sldId id="584" r:id="rId13"/>
    <p:sldId id="585" r:id="rId14"/>
    <p:sldId id="575" r:id="rId15"/>
    <p:sldId id="581" r:id="rId16"/>
    <p:sldId id="260" r:id="rId17"/>
  </p:sldIdLst>
  <p:sldSz cx="12192000" cy="6858000"/>
  <p:notesSz cx="6950075" cy="9236075"/>
  <p:custShowLst>
    <p:custShow name="Format Guide Workshop" id="0">
      <p:sldLst/>
    </p:custShow>
  </p:custShowLst>
  <p:custDataLst>
    <p:tags r:id="rId2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29BA74"/>
    <a:srgbClr val="FFFFFF"/>
    <a:srgbClr val="F48200"/>
    <a:srgbClr val="C9E7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18" autoAdjust="0"/>
    <p:restoredTop sz="93629" autoAdjust="0"/>
  </p:normalViewPr>
  <p:slideViewPr>
    <p:cSldViewPr snapToGrid="0">
      <p:cViewPr varScale="1">
        <p:scale>
          <a:sx n="60" d="100"/>
          <a:sy n="60" d="100"/>
        </p:scale>
        <p:origin x="76" y="12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3176"/>
    </p:cViewPr>
  </p:sorterViewPr>
  <p:notesViewPr>
    <p:cSldViewPr snapToGrid="0">
      <p:cViewPr>
        <p:scale>
          <a:sx n="75" d="100"/>
          <a:sy n="75" d="100"/>
        </p:scale>
        <p:origin x="2574" y="444"/>
      </p:cViewPr>
      <p:guideLst/>
    </p:cSldViewPr>
  </p:notesViewPr>
  <p:gridSpacing cx="39601" cy="39601"/>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TRAINING</a:t>
            </a:r>
            <a:r>
              <a:rPr lang="en-US" baseline="0" dirty="0"/>
              <a:t> SCORE</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AR"/>
        </a:p>
      </c:txPr>
    </c:title>
    <c:autoTitleDeleted val="0"/>
    <c:plotArea>
      <c:layout>
        <c:manualLayout>
          <c:layoutTarget val="inner"/>
          <c:xMode val="edge"/>
          <c:yMode val="edge"/>
          <c:x val="0.15768506330384102"/>
          <c:y val="0.11669665545858567"/>
          <c:w val="0.71649868333306621"/>
          <c:h val="0.80509463579624108"/>
        </c:manualLayout>
      </c:layout>
      <c:barChart>
        <c:barDir val="bar"/>
        <c:grouping val="clustered"/>
        <c:varyColors val="0"/>
        <c:ser>
          <c:idx val="0"/>
          <c:order val="0"/>
          <c:tx>
            <c:strRef>
              <c:f>Hoja1!$B$1</c:f>
              <c:strCache>
                <c:ptCount val="1"/>
                <c:pt idx="0">
                  <c:v>Columna1</c:v>
                </c:pt>
              </c:strCache>
            </c:strRef>
          </c:tx>
          <c:spPr>
            <a:solidFill>
              <a:schemeClr val="accent1"/>
            </a:solidFill>
            <a:ln>
              <a:noFill/>
            </a:ln>
            <a:effectLst/>
          </c:spPr>
          <c:invertIfNegative val="0"/>
          <c:dPt>
            <c:idx val="0"/>
            <c:invertIfNegative val="0"/>
            <c:bubble3D val="0"/>
            <c:spPr>
              <a:solidFill>
                <a:srgbClr val="C00000"/>
              </a:solidFill>
              <a:ln>
                <a:noFill/>
              </a:ln>
              <a:effectLst/>
            </c:spPr>
            <c:extLst>
              <c:ext xmlns:c16="http://schemas.microsoft.com/office/drawing/2014/chart" uri="{C3380CC4-5D6E-409C-BE32-E72D297353CC}">
                <c16:uniqueId val="{00000001-9279-42AF-86D0-FD0B9DD4BE32}"/>
              </c:ext>
            </c:extLst>
          </c:dPt>
          <c:dLbls>
            <c:numFmt formatCode="0.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s-A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Hoja1!$A$2:$A$5</c:f>
              <c:strCache>
                <c:ptCount val="4"/>
                <c:pt idx="0">
                  <c:v>MLR</c:v>
                </c:pt>
                <c:pt idx="1">
                  <c:v>RIDGE</c:v>
                </c:pt>
                <c:pt idx="2">
                  <c:v>LASSO</c:v>
                </c:pt>
                <c:pt idx="3">
                  <c:v>ElasticNet</c:v>
                </c:pt>
              </c:strCache>
            </c:strRef>
          </c:cat>
          <c:val>
            <c:numRef>
              <c:f>Hoja1!$B$2:$B$5</c:f>
              <c:numCache>
                <c:formatCode>General</c:formatCode>
                <c:ptCount val="4"/>
                <c:pt idx="0">
                  <c:v>0.39399000000000001</c:v>
                </c:pt>
                <c:pt idx="1">
                  <c:v>0.37828000000000001</c:v>
                </c:pt>
                <c:pt idx="2">
                  <c:v>0.37619000000000002</c:v>
                </c:pt>
                <c:pt idx="3">
                  <c:v>0.37052000000000002</c:v>
                </c:pt>
              </c:numCache>
            </c:numRef>
          </c:val>
          <c:extLst>
            <c:ext xmlns:c16="http://schemas.microsoft.com/office/drawing/2014/chart" uri="{C3380CC4-5D6E-409C-BE32-E72D297353CC}">
              <c16:uniqueId val="{00000000-84FD-4FF6-ADCB-15F8F7B0F0E6}"/>
            </c:ext>
          </c:extLst>
        </c:ser>
        <c:dLbls>
          <c:dLblPos val="outEnd"/>
          <c:showLegendKey val="0"/>
          <c:showVal val="1"/>
          <c:showCatName val="0"/>
          <c:showSerName val="0"/>
          <c:showPercent val="0"/>
          <c:showBubbleSize val="0"/>
        </c:dLbls>
        <c:gapWidth val="182"/>
        <c:axId val="832053631"/>
        <c:axId val="698873311"/>
      </c:barChart>
      <c:catAx>
        <c:axId val="832053631"/>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AR"/>
          </a:p>
        </c:txPr>
        <c:crossAx val="698873311"/>
        <c:crosses val="autoZero"/>
        <c:auto val="1"/>
        <c:lblAlgn val="ctr"/>
        <c:lblOffset val="100"/>
        <c:noMultiLvlLbl val="0"/>
      </c:catAx>
      <c:valAx>
        <c:axId val="698873311"/>
        <c:scaling>
          <c:orientation val="minMax"/>
          <c:max val="0.5"/>
          <c:min val="0"/>
        </c:scaling>
        <c:delete val="0"/>
        <c:axPos val="t"/>
        <c:numFmt formatCode="0%" sourceLinked="0"/>
        <c:majorTickMark val="none"/>
        <c:minorTickMark val="none"/>
        <c:tickLblPos val="high"/>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AR"/>
          </a:p>
        </c:txPr>
        <c:crossAx val="832053631"/>
        <c:crosses val="autoZero"/>
        <c:crossBetween val="between"/>
        <c:majorUnit val="0.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A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TESTING SCORE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AR"/>
        </a:p>
      </c:txPr>
    </c:title>
    <c:autoTitleDeleted val="0"/>
    <c:plotArea>
      <c:layout>
        <c:manualLayout>
          <c:layoutTarget val="inner"/>
          <c:xMode val="edge"/>
          <c:yMode val="edge"/>
          <c:x val="0.16326777985170199"/>
          <c:y val="0.11669665545858567"/>
          <c:w val="0.71562464601192066"/>
          <c:h val="0.80509463579624108"/>
        </c:manualLayout>
      </c:layout>
      <c:barChart>
        <c:barDir val="bar"/>
        <c:grouping val="clustered"/>
        <c:varyColors val="0"/>
        <c:ser>
          <c:idx val="0"/>
          <c:order val="0"/>
          <c:tx>
            <c:strRef>
              <c:f>Hoja1!$B$1</c:f>
              <c:strCache>
                <c:ptCount val="1"/>
                <c:pt idx="0">
                  <c:v>Columna1</c:v>
                </c:pt>
              </c:strCache>
            </c:strRef>
          </c:tx>
          <c:spPr>
            <a:solidFill>
              <a:schemeClr val="accent1"/>
            </a:solidFill>
            <a:ln>
              <a:noFill/>
            </a:ln>
            <a:effectLst/>
          </c:spPr>
          <c:invertIfNegative val="0"/>
          <c:dPt>
            <c:idx val="0"/>
            <c:invertIfNegative val="0"/>
            <c:bubble3D val="0"/>
            <c:spPr>
              <a:solidFill>
                <a:srgbClr val="C00000"/>
              </a:solidFill>
              <a:ln>
                <a:noFill/>
              </a:ln>
              <a:effectLst/>
            </c:spPr>
            <c:extLst>
              <c:ext xmlns:c16="http://schemas.microsoft.com/office/drawing/2014/chart" uri="{C3380CC4-5D6E-409C-BE32-E72D297353CC}">
                <c16:uniqueId val="{00000001-63FB-48F8-86DC-CAAD9142C7F9}"/>
              </c:ext>
            </c:extLst>
          </c:dPt>
          <c:dLbls>
            <c:numFmt formatCode="0.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s-A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Hoja1!$A$2:$A$5</c:f>
              <c:strCache>
                <c:ptCount val="4"/>
                <c:pt idx="0">
                  <c:v>MLR</c:v>
                </c:pt>
                <c:pt idx="1">
                  <c:v>RIDGE</c:v>
                </c:pt>
                <c:pt idx="2">
                  <c:v>LASSO</c:v>
                </c:pt>
                <c:pt idx="3">
                  <c:v>ElasticNet</c:v>
                </c:pt>
              </c:strCache>
            </c:strRef>
          </c:cat>
          <c:val>
            <c:numRef>
              <c:f>Hoja1!$B$2:$B$5</c:f>
              <c:numCache>
                <c:formatCode>General</c:formatCode>
                <c:ptCount val="4"/>
                <c:pt idx="0">
                  <c:v>0.35403000000000001</c:v>
                </c:pt>
                <c:pt idx="1">
                  <c:v>0.34128999999999998</c:v>
                </c:pt>
                <c:pt idx="2">
                  <c:v>0.33599000000000001</c:v>
                </c:pt>
                <c:pt idx="3">
                  <c:v>0.33167999999999997</c:v>
                </c:pt>
              </c:numCache>
            </c:numRef>
          </c:val>
          <c:extLst>
            <c:ext xmlns:c16="http://schemas.microsoft.com/office/drawing/2014/chart" uri="{C3380CC4-5D6E-409C-BE32-E72D297353CC}">
              <c16:uniqueId val="{00000000-EB8F-4FAF-ABF1-7621D4072852}"/>
            </c:ext>
          </c:extLst>
        </c:ser>
        <c:dLbls>
          <c:dLblPos val="outEnd"/>
          <c:showLegendKey val="0"/>
          <c:showVal val="1"/>
          <c:showCatName val="0"/>
          <c:showSerName val="0"/>
          <c:showPercent val="0"/>
          <c:showBubbleSize val="0"/>
        </c:dLbls>
        <c:gapWidth val="182"/>
        <c:axId val="832053631"/>
        <c:axId val="698873311"/>
      </c:barChart>
      <c:catAx>
        <c:axId val="832053631"/>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AR"/>
          </a:p>
        </c:txPr>
        <c:crossAx val="698873311"/>
        <c:crosses val="autoZero"/>
        <c:auto val="1"/>
        <c:lblAlgn val="ctr"/>
        <c:lblOffset val="100"/>
        <c:noMultiLvlLbl val="0"/>
      </c:catAx>
      <c:valAx>
        <c:axId val="698873311"/>
        <c:scaling>
          <c:orientation val="minMax"/>
          <c:max val="0.5"/>
          <c:min val="0"/>
        </c:scaling>
        <c:delete val="0"/>
        <c:axPos val="t"/>
        <c:numFmt formatCode="0%" sourceLinked="0"/>
        <c:majorTickMark val="none"/>
        <c:minorTickMark val="none"/>
        <c:tickLblPos val="high"/>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AR"/>
          </a:p>
        </c:txPr>
        <c:crossAx val="832053631"/>
        <c:crosses val="autoZero"/>
        <c:crossBetween val="between"/>
        <c:majorUnit val="0.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A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3"/>
            <a:ext cx="3011699" cy="463408"/>
          </a:xfrm>
          <a:prstGeom prst="rect">
            <a:avLst/>
          </a:prstGeom>
        </p:spPr>
        <p:txBody>
          <a:bodyPr vert="horz" lIns="92492" tIns="46246" rIns="92492" bIns="46246" rtlCol="0"/>
          <a:lstStyle>
            <a:lvl1pPr algn="l">
              <a:defRPr sz="1200"/>
            </a:lvl1pPr>
          </a:lstStyle>
          <a:p>
            <a:endParaRPr lang="en-US" sz="800" dirty="0"/>
          </a:p>
        </p:txBody>
      </p:sp>
      <p:sp>
        <p:nvSpPr>
          <p:cNvPr id="3" name="Date Placeholder 2"/>
          <p:cNvSpPr>
            <a:spLocks noGrp="1"/>
          </p:cNvSpPr>
          <p:nvPr>
            <p:ph type="dt" sz="quarter" idx="1"/>
          </p:nvPr>
        </p:nvSpPr>
        <p:spPr>
          <a:xfrm>
            <a:off x="3936770" y="3"/>
            <a:ext cx="3011699" cy="463408"/>
          </a:xfrm>
          <a:prstGeom prst="rect">
            <a:avLst/>
          </a:prstGeom>
        </p:spPr>
        <p:txBody>
          <a:bodyPr vert="horz" lIns="92492" tIns="46246" rIns="92492" bIns="46246" rtlCol="0"/>
          <a:lstStyle>
            <a:lvl1pPr algn="r">
              <a:defRPr sz="1200"/>
            </a:lvl1pPr>
          </a:lstStyle>
          <a:p>
            <a:fld id="{57691E93-EF64-46CC-85E2-BBB5BEDB9501}" type="datetimeFigureOut">
              <a:rPr lang="en-US" sz="800"/>
              <a:t>10/30/2020</a:t>
            </a:fld>
            <a:endParaRPr lang="en-US" sz="800" dirty="0"/>
          </a:p>
        </p:txBody>
      </p:sp>
      <p:sp>
        <p:nvSpPr>
          <p:cNvPr id="4" name="Footer Placeholder 3"/>
          <p:cNvSpPr>
            <a:spLocks noGrp="1"/>
          </p:cNvSpPr>
          <p:nvPr>
            <p:ph type="ftr" sz="quarter" idx="2"/>
          </p:nvPr>
        </p:nvSpPr>
        <p:spPr>
          <a:xfrm>
            <a:off x="2" y="8772671"/>
            <a:ext cx="3011699" cy="463407"/>
          </a:xfrm>
          <a:prstGeom prst="rect">
            <a:avLst/>
          </a:prstGeom>
        </p:spPr>
        <p:txBody>
          <a:bodyPr vert="horz" lIns="92492" tIns="46246" rIns="92492" bIns="46246" rtlCol="0" anchor="b"/>
          <a:lstStyle>
            <a:lvl1pPr algn="l">
              <a:defRPr sz="1200"/>
            </a:lvl1pPr>
          </a:lstStyle>
          <a:p>
            <a:endParaRPr lang="en-US" sz="800" dirty="0"/>
          </a:p>
        </p:txBody>
      </p:sp>
      <p:sp>
        <p:nvSpPr>
          <p:cNvPr id="5" name="Slide Number Placeholder 4"/>
          <p:cNvSpPr>
            <a:spLocks noGrp="1"/>
          </p:cNvSpPr>
          <p:nvPr>
            <p:ph type="sldNum" sz="quarter" idx="3"/>
          </p:nvPr>
        </p:nvSpPr>
        <p:spPr>
          <a:xfrm>
            <a:off x="3936770" y="8772671"/>
            <a:ext cx="3011699" cy="463407"/>
          </a:xfrm>
          <a:prstGeom prst="rect">
            <a:avLst/>
          </a:prstGeom>
        </p:spPr>
        <p:txBody>
          <a:bodyPr vert="horz" lIns="92492" tIns="46246" rIns="92492" bIns="46246" rtlCol="0" anchor="b"/>
          <a:lstStyle>
            <a:lvl1pPr algn="r">
              <a:defRPr sz="1200"/>
            </a:lvl1pPr>
          </a:lstStyle>
          <a:p>
            <a:fld id="{3DCECA85-2A7A-423F-89EA-6868CB52DF19}" type="slidenum">
              <a:rPr lang="en-US" sz="800"/>
              <a:t>‹Nº›</a:t>
            </a:fld>
            <a:endParaRPr lang="en-US" sz="800" dirty="0"/>
          </a:p>
        </p:txBody>
      </p:sp>
    </p:spTree>
    <p:extLst>
      <p:ext uri="{BB962C8B-B14F-4D97-AF65-F5344CB8AC3E}">
        <p14:creationId xmlns:p14="http://schemas.microsoft.com/office/powerpoint/2010/main" val="17093775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5" name="Rectangle 54"/>
          <p:cNvSpPr/>
          <p:nvPr/>
        </p:nvSpPr>
        <p:spPr>
          <a:xfrm>
            <a:off x="0" y="4410720"/>
            <a:ext cx="6948467" cy="48253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2492" tIns="46246" rIns="92492" bIns="46246" rtlCol="0" anchor="ctr"/>
          <a:lstStyle/>
          <a:p>
            <a:pPr algn="ctr"/>
            <a:endParaRPr lang="en-US" dirty="0"/>
          </a:p>
        </p:txBody>
      </p:sp>
      <p:sp>
        <p:nvSpPr>
          <p:cNvPr id="2" name="Header Placeholder 1"/>
          <p:cNvSpPr>
            <a:spLocks noGrp="1"/>
          </p:cNvSpPr>
          <p:nvPr>
            <p:ph type="hdr" sz="quarter"/>
          </p:nvPr>
        </p:nvSpPr>
        <p:spPr>
          <a:xfrm>
            <a:off x="82427" y="3"/>
            <a:ext cx="2929274" cy="463408"/>
          </a:xfrm>
          <a:prstGeom prst="rect">
            <a:avLst/>
          </a:prstGeom>
        </p:spPr>
        <p:txBody>
          <a:bodyPr vert="horz" lIns="92492" tIns="46246" rIns="92492" bIns="46246" rtlCol="0"/>
          <a:lstStyle>
            <a:lvl1pPr algn="l">
              <a:defRPr sz="1400"/>
            </a:lvl1pPr>
          </a:lstStyle>
          <a:p>
            <a:endParaRPr lang="en-US" dirty="0"/>
          </a:p>
        </p:txBody>
      </p:sp>
      <p:sp>
        <p:nvSpPr>
          <p:cNvPr id="4" name="Slide Image Placeholder 3"/>
          <p:cNvSpPr>
            <a:spLocks noGrp="1" noRot="1" noChangeAspect="1"/>
          </p:cNvSpPr>
          <p:nvPr>
            <p:ph type="sldImg" idx="2"/>
          </p:nvPr>
        </p:nvSpPr>
        <p:spPr>
          <a:xfrm>
            <a:off x="156103" y="575009"/>
            <a:ext cx="6620256" cy="3724113"/>
          </a:xfrm>
          <a:prstGeom prst="rect">
            <a:avLst/>
          </a:prstGeom>
          <a:noFill/>
          <a:ln w="9525">
            <a:solidFill>
              <a:schemeClr val="bg2"/>
            </a:solidFill>
          </a:ln>
        </p:spPr>
        <p:txBody>
          <a:bodyPr vert="horz" lIns="92492" tIns="46246" rIns="92492" bIns="46246" rtlCol="0" anchor="ctr"/>
          <a:lstStyle/>
          <a:p>
            <a:endParaRPr lang="en-US" dirty="0"/>
          </a:p>
        </p:txBody>
      </p:sp>
      <p:sp>
        <p:nvSpPr>
          <p:cNvPr id="6" name="Footer Placeholder 5"/>
          <p:cNvSpPr>
            <a:spLocks noGrp="1"/>
          </p:cNvSpPr>
          <p:nvPr>
            <p:ph type="ftr" sz="quarter" idx="4"/>
          </p:nvPr>
        </p:nvSpPr>
        <p:spPr>
          <a:xfrm>
            <a:off x="82427" y="8744096"/>
            <a:ext cx="2929274" cy="463407"/>
          </a:xfrm>
          <a:prstGeom prst="rect">
            <a:avLst/>
          </a:prstGeom>
        </p:spPr>
        <p:txBody>
          <a:bodyPr vert="horz" lIns="92492" tIns="46246" rIns="92492" bIns="46246" rtlCol="0" anchor="b"/>
          <a:lstStyle>
            <a:lvl1pPr algn="l">
              <a:defRPr sz="1400"/>
            </a:lvl1pPr>
          </a:lstStyle>
          <a:p>
            <a:endParaRPr lang="en-US" dirty="0"/>
          </a:p>
        </p:txBody>
      </p:sp>
      <p:sp>
        <p:nvSpPr>
          <p:cNvPr id="7" name="Slide Number Placeholder 6"/>
          <p:cNvSpPr>
            <a:spLocks noGrp="1"/>
          </p:cNvSpPr>
          <p:nvPr>
            <p:ph type="sldNum" sz="quarter" idx="5"/>
          </p:nvPr>
        </p:nvSpPr>
        <p:spPr>
          <a:xfrm>
            <a:off x="3936770" y="8744096"/>
            <a:ext cx="2919957" cy="463407"/>
          </a:xfrm>
          <a:prstGeom prst="rect">
            <a:avLst/>
          </a:prstGeom>
        </p:spPr>
        <p:txBody>
          <a:bodyPr vert="horz" lIns="92492" tIns="46246" rIns="92492" bIns="46246" rtlCol="0" anchor="b"/>
          <a:lstStyle>
            <a:lvl1pPr algn="r">
              <a:defRPr sz="1400"/>
            </a:lvl1pPr>
          </a:lstStyle>
          <a:p>
            <a:r>
              <a:rPr lang="en-US" dirty="0"/>
              <a:t>Notes view: </a:t>
            </a:r>
            <a:fld id="{128CEAFE-FA94-43E5-B0FF-D47E1CCDD1B4}" type="slidenum">
              <a:rPr lang="en-US" smtClean="0"/>
              <a:pPr/>
              <a:t>‹Nº›</a:t>
            </a:fld>
            <a:endParaRPr lang="en-US" dirty="0"/>
          </a:p>
        </p:txBody>
      </p:sp>
      <p:sp>
        <p:nvSpPr>
          <p:cNvPr id="5" name="Notes Placeholder 4"/>
          <p:cNvSpPr>
            <a:spLocks noGrp="1"/>
          </p:cNvSpPr>
          <p:nvPr>
            <p:ph type="body" sz="quarter" idx="3"/>
          </p:nvPr>
        </p:nvSpPr>
        <p:spPr>
          <a:xfrm>
            <a:off x="259519" y="4714653"/>
            <a:ext cx="6413424" cy="3768947"/>
          </a:xfrm>
          <a:prstGeom prst="rect">
            <a:avLst/>
          </a:prstGeom>
        </p:spPr>
        <p:txBody>
          <a:bodyPr vert="horz" lIns="92492" tIns="46246" rIns="92492" bIns="46246"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p:cNvSpPr>
            <a:spLocks noGrp="1"/>
          </p:cNvSpPr>
          <p:nvPr>
            <p:ph type="dt" idx="1"/>
          </p:nvPr>
        </p:nvSpPr>
        <p:spPr>
          <a:xfrm>
            <a:off x="3937000" y="0"/>
            <a:ext cx="3011488" cy="463550"/>
          </a:xfrm>
          <a:prstGeom prst="rect">
            <a:avLst/>
          </a:prstGeom>
        </p:spPr>
        <p:txBody>
          <a:bodyPr vert="horz" lIns="91440" tIns="45720" rIns="91440" bIns="45720" rtlCol="0"/>
          <a:lstStyle>
            <a:lvl1pPr algn="r">
              <a:defRPr sz="1200"/>
            </a:lvl1pPr>
          </a:lstStyle>
          <a:p>
            <a:fld id="{F2C7CF5F-7CF3-4DF3-838A-EE34544862CC}" type="datetimeFigureOut">
              <a:rPr lang="en-US" smtClean="0"/>
              <a:t>10/30/2020</a:t>
            </a:fld>
            <a:endParaRPr lang="en-US"/>
          </a:p>
        </p:txBody>
      </p:sp>
    </p:spTree>
    <p:extLst>
      <p:ext uri="{BB962C8B-B14F-4D97-AF65-F5344CB8AC3E}">
        <p14:creationId xmlns:p14="http://schemas.microsoft.com/office/powerpoint/2010/main" val="4173362221"/>
      </p:ext>
    </p:extLst>
  </p:cSld>
  <p:clrMap bg1="lt1" tx1="dk1" bg2="lt2" tx2="dk2" accent1="accent1" accent2="accent2" accent3="accent3" accent4="accent4" accent5="accent5" accent6="accent6" hlink="hlink" folHlink="folHlink"/>
  <p:notesStyle>
    <a:lvl1pPr marL="0" indent="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1pPr>
    <a:lvl2pPr marL="114300" indent="-11430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2pPr>
    <a:lvl3pPr marL="228600" indent="-114300" algn="l" defTabSz="914400" rtl="0" eaLnBrk="1" latinLnBrk="0" hangingPunct="1">
      <a:spcAft>
        <a:spcPts val="600"/>
      </a:spcAft>
      <a:buClr>
        <a:schemeClr val="tx2"/>
      </a:buClr>
      <a:buFont typeface="Arial" panose="020B0604020202020204" pitchFamily="34" charset="0"/>
      <a:buChar char="•"/>
      <a:defRPr sz="1200" kern="1200">
        <a:solidFill>
          <a:schemeClr val="tx1"/>
        </a:solidFill>
        <a:latin typeface="+mn-lt"/>
        <a:ea typeface="+mn-ea"/>
        <a:cs typeface="+mn-cs"/>
      </a:defRPr>
    </a:lvl3pPr>
    <a:lvl4pPr marL="514350" indent="-114300" algn="l" defTabSz="914400" rtl="0" eaLnBrk="1" latinLnBrk="0" hangingPunct="1">
      <a:spcAft>
        <a:spcPts val="600"/>
      </a:spcAft>
      <a:buFont typeface="Arial" panose="020B0604020202020204" pitchFamily="34" charset="0"/>
      <a:buChar char="•"/>
      <a:defRPr sz="1000" kern="1200">
        <a:solidFill>
          <a:schemeClr val="tx1"/>
        </a:solidFill>
        <a:latin typeface="+mn-lt"/>
        <a:ea typeface="+mn-ea"/>
        <a:cs typeface="+mn-cs"/>
      </a:defRPr>
    </a:lvl4pPr>
    <a:lvl5pPr marL="685800" indent="-114300" algn="l" defTabSz="914400" rtl="0" eaLnBrk="1" latinLnBrk="0" hangingPunct="1">
      <a:spcAft>
        <a:spcPts val="600"/>
      </a:spcAft>
      <a:buClr>
        <a:schemeClr val="tx2"/>
      </a:buClr>
      <a:buFont typeface="Arial" panose="020B0604020202020204" pitchFamily="34" charset="0"/>
      <a:buChar char="•"/>
      <a:defRPr sz="1000" i="1"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910" userDrawn="1">
          <p15:clr>
            <a:srgbClr val="F26B43"/>
          </p15:clr>
        </p15:guide>
        <p15:guide id="2" pos="2189"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0</a:t>
            </a:fld>
            <a:endParaRPr lang="en-US" dirty="0"/>
          </a:p>
        </p:txBody>
      </p:sp>
    </p:spTree>
    <p:extLst>
      <p:ext uri="{BB962C8B-B14F-4D97-AF65-F5344CB8AC3E}">
        <p14:creationId xmlns:p14="http://schemas.microsoft.com/office/powerpoint/2010/main" val="2851818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Shape 1174"/>
          <p:cNvSpPr txBox="1">
            <a:spLocks noGrp="1"/>
          </p:cNvSpPr>
          <p:nvPr>
            <p:ph type="body" idx="1"/>
          </p:nvPr>
        </p:nvSpPr>
        <p:spPr>
          <a:xfrm>
            <a:off x="124053" y="5490869"/>
            <a:ext cx="8987970" cy="674425"/>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5" name="Shape 1175"/>
          <p:cNvSpPr>
            <a:spLocks noGrp="1" noRot="1" noChangeAspect="1"/>
          </p:cNvSpPr>
          <p:nvPr>
            <p:ph type="sldImg" idx="2"/>
          </p:nvPr>
        </p:nvSpPr>
        <p:spPr>
          <a:xfrm>
            <a:off x="109538" y="209550"/>
            <a:ext cx="9017000" cy="5072063"/>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602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Shape 1174"/>
          <p:cNvSpPr txBox="1">
            <a:spLocks noGrp="1"/>
          </p:cNvSpPr>
          <p:nvPr>
            <p:ph type="body" idx="1"/>
          </p:nvPr>
        </p:nvSpPr>
        <p:spPr>
          <a:xfrm>
            <a:off x="124053" y="5490869"/>
            <a:ext cx="8987970" cy="674425"/>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5" name="Shape 1175"/>
          <p:cNvSpPr>
            <a:spLocks noGrp="1" noRot="1" noChangeAspect="1"/>
          </p:cNvSpPr>
          <p:nvPr>
            <p:ph type="sldImg" idx="2"/>
          </p:nvPr>
        </p:nvSpPr>
        <p:spPr>
          <a:xfrm>
            <a:off x="109538" y="209550"/>
            <a:ext cx="9017000" cy="5072063"/>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7907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Shape 1174"/>
          <p:cNvSpPr txBox="1">
            <a:spLocks noGrp="1"/>
          </p:cNvSpPr>
          <p:nvPr>
            <p:ph type="body" idx="1"/>
          </p:nvPr>
        </p:nvSpPr>
        <p:spPr>
          <a:xfrm>
            <a:off x="124053" y="5490869"/>
            <a:ext cx="8987970" cy="674425"/>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5" name="Shape 1175"/>
          <p:cNvSpPr>
            <a:spLocks noGrp="1" noRot="1" noChangeAspect="1"/>
          </p:cNvSpPr>
          <p:nvPr>
            <p:ph type="sldImg" idx="2"/>
          </p:nvPr>
        </p:nvSpPr>
        <p:spPr>
          <a:xfrm>
            <a:off x="109538" y="209550"/>
            <a:ext cx="9017000" cy="5072063"/>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0980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Shape 1174"/>
          <p:cNvSpPr txBox="1">
            <a:spLocks noGrp="1"/>
          </p:cNvSpPr>
          <p:nvPr>
            <p:ph type="body" idx="1"/>
          </p:nvPr>
        </p:nvSpPr>
        <p:spPr>
          <a:xfrm>
            <a:off x="124053" y="5490869"/>
            <a:ext cx="8987970" cy="674425"/>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5" name="Shape 1175"/>
          <p:cNvSpPr>
            <a:spLocks noGrp="1" noRot="1" noChangeAspect="1"/>
          </p:cNvSpPr>
          <p:nvPr>
            <p:ph type="sldImg" idx="2"/>
          </p:nvPr>
        </p:nvSpPr>
        <p:spPr>
          <a:xfrm>
            <a:off x="109538" y="209550"/>
            <a:ext cx="9017000" cy="5072063"/>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0215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15</a:t>
            </a:fld>
            <a:endParaRPr lang="en-US" dirty="0"/>
          </a:p>
        </p:txBody>
      </p:sp>
    </p:spTree>
    <p:extLst>
      <p:ext uri="{BB962C8B-B14F-4D97-AF65-F5344CB8AC3E}">
        <p14:creationId xmlns:p14="http://schemas.microsoft.com/office/powerpoint/2010/main" val="339254547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5.xml"/><Relationship Id="rId7" Type="http://schemas.openxmlformats.org/officeDocument/2006/relationships/image" Target="../media/image2.emf"/><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3.png"/><Relationship Id="rId4" Type="http://schemas.openxmlformats.org/officeDocument/2006/relationships/slideMaster" Target="../slideMasters/slideMaster1.xml"/><Relationship Id="rId9"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oleObject" Target="../embeddings/oleObject3.bin"/></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image" Target="../media/image4.png"/><Relationship Id="rId5" Type="http://schemas.openxmlformats.org/officeDocument/2006/relationships/image" Target="../media/image8.emf"/><Relationship Id="rId4" Type="http://schemas.openxmlformats.org/officeDocument/2006/relationships/oleObject" Target="../embeddings/oleObject4.bin"/></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vmlDrawing" Target="../drawings/vmlDrawing5.vml"/><Relationship Id="rId6" Type="http://schemas.openxmlformats.org/officeDocument/2006/relationships/image" Target="../media/image10.png"/><Relationship Id="rId5" Type="http://schemas.openxmlformats.org/officeDocument/2006/relationships/image" Target="../media/image2.emf"/><Relationship Id="rId4" Type="http://schemas.openxmlformats.org/officeDocument/2006/relationships/oleObject" Target="../embeddings/oleObject5.bin"/></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10.xml"/><Relationship Id="rId7" Type="http://schemas.openxmlformats.org/officeDocument/2006/relationships/oleObject" Target="../embeddings/oleObject6.bin"/><Relationship Id="rId2" Type="http://schemas.openxmlformats.org/officeDocument/2006/relationships/tags" Target="../tags/tag9.xml"/><Relationship Id="rId1" Type="http://schemas.openxmlformats.org/officeDocument/2006/relationships/vmlDrawing" Target="../drawings/vmlDrawing6.vml"/><Relationship Id="rId6" Type="http://schemas.openxmlformats.org/officeDocument/2006/relationships/slideMaster" Target="../slideMasters/slideMaster1.xml"/><Relationship Id="rId5" Type="http://schemas.openxmlformats.org/officeDocument/2006/relationships/tags" Target="../tags/tag12.xml"/><Relationship Id="rId10" Type="http://schemas.openxmlformats.org/officeDocument/2006/relationships/image" Target="../media/image11.jpg"/><Relationship Id="rId4" Type="http://schemas.openxmlformats.org/officeDocument/2006/relationships/tags" Target="../tags/tag11.xml"/><Relationship Id="rId9"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vmlDrawing" Target="../drawings/vmlDrawing7.vml"/><Relationship Id="rId6" Type="http://schemas.openxmlformats.org/officeDocument/2006/relationships/image" Target="../media/image6.png"/><Relationship Id="rId5" Type="http://schemas.openxmlformats.org/officeDocument/2006/relationships/image" Target="../media/image8.emf"/><Relationship Id="rId4" Type="http://schemas.openxmlformats.org/officeDocument/2006/relationships/oleObject" Target="../embeddings/oleObject7.bin"/></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xml"/><Relationship Id="rId1" Type="http://schemas.openxmlformats.org/officeDocument/2006/relationships/vmlDrawing" Target="../drawings/vmlDrawing8.vml"/><Relationship Id="rId6" Type="http://schemas.openxmlformats.org/officeDocument/2006/relationships/image" Target="../media/image4.png"/><Relationship Id="rId5" Type="http://schemas.openxmlformats.org/officeDocument/2006/relationships/image" Target="../media/image2.emf"/><Relationship Id="rId4" Type="http://schemas.openxmlformats.org/officeDocument/2006/relationships/oleObject" Target="../embeddings/oleObject8.bin"/></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tags" Target="../tags/tag16.xml"/><Relationship Id="rId7" Type="http://schemas.openxmlformats.org/officeDocument/2006/relationships/image" Target="../media/image2.emf"/><Relationship Id="rId2" Type="http://schemas.openxmlformats.org/officeDocument/2006/relationships/tags" Target="../tags/tag15.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1.xml"/><Relationship Id="rId4" Type="http://schemas.openxmlformats.org/officeDocument/2006/relationships/tags" Target="../tags/tag1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vmlDrawing" Target="../drawings/vmlDrawing10.vml"/><Relationship Id="rId6" Type="http://schemas.openxmlformats.org/officeDocument/2006/relationships/image" Target="../media/image1.emf"/><Relationship Id="rId5" Type="http://schemas.openxmlformats.org/officeDocument/2006/relationships/oleObject" Target="../embeddings/oleObject10.bin"/><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0.xml"/><Relationship Id="rId1" Type="http://schemas.openxmlformats.org/officeDocument/2006/relationships/vmlDrawing" Target="../drawings/vmlDrawing11.vml"/><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6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1.xml"/><Relationship Id="rId1" Type="http://schemas.openxmlformats.org/officeDocument/2006/relationships/vmlDrawing" Target="../drawings/vmlDrawing12.v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2.xml"/><Relationship Id="rId1" Type="http://schemas.openxmlformats.org/officeDocument/2006/relationships/vmlDrawing" Target="../drawings/vmlDrawing13.v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13.bin"/></Relationships>
</file>

<file path=ppt/slideLayouts/_rels/slideLayout63.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vmlDrawing" Target="../drawings/vmlDrawing14.vml"/><Relationship Id="rId6" Type="http://schemas.openxmlformats.org/officeDocument/2006/relationships/image" Target="../media/image1.emf"/><Relationship Id="rId5" Type="http://schemas.openxmlformats.org/officeDocument/2006/relationships/oleObject" Target="../embeddings/oleObject14.bin"/><Relationship Id="rId4"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5.xml"/><Relationship Id="rId1" Type="http://schemas.openxmlformats.org/officeDocument/2006/relationships/vmlDrawing" Target="../drawings/vmlDrawing15.vml"/><Relationship Id="rId5" Type="http://schemas.openxmlformats.org/officeDocument/2006/relationships/image" Target="../media/image1.emf"/><Relationship Id="rId4" Type="http://schemas.openxmlformats.org/officeDocument/2006/relationships/oleObject" Target="../embeddings/oleObject15.bin"/></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6.xml"/><Relationship Id="rId1" Type="http://schemas.openxmlformats.org/officeDocument/2006/relationships/vmlDrawing" Target="../drawings/vmlDrawing16.vml"/><Relationship Id="rId5" Type="http://schemas.openxmlformats.org/officeDocument/2006/relationships/image" Target="../media/image1.emf"/><Relationship Id="rId4" Type="http://schemas.openxmlformats.org/officeDocument/2006/relationships/oleObject" Target="../embeddings/oleObject16.bin"/></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7.xml"/><Relationship Id="rId1" Type="http://schemas.openxmlformats.org/officeDocument/2006/relationships/vmlDrawing" Target="../drawings/vmlDrawing17.v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17.bin"/></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8.xml"/><Relationship Id="rId1" Type="http://schemas.openxmlformats.org/officeDocument/2006/relationships/vmlDrawing" Target="../drawings/vmlDrawing18.vml"/><Relationship Id="rId6" Type="http://schemas.openxmlformats.org/officeDocument/2006/relationships/image" Target="../media/image6.png"/><Relationship Id="rId5" Type="http://schemas.openxmlformats.org/officeDocument/2006/relationships/image" Target="../media/image1.emf"/><Relationship Id="rId4" Type="http://schemas.openxmlformats.org/officeDocument/2006/relationships/oleObject" Target="../embeddings/oleObject18.bin"/></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92262" name="Picture 102">
            <a:extLst>
              <a:ext uri="{FF2B5EF4-FFF2-40B4-BE49-F238E27FC236}">
                <a16:creationId xmlns:a16="http://schemas.microsoft.com/office/drawing/2014/main" id="{B829BD4A-35D8-4D88-91E5-12F8F19BBB5E}"/>
              </a:ext>
            </a:extLst>
          </p:cNvPr>
          <p:cNvPicPr>
            <a:picLocks noChangeAspect="1" noChangeArrowheads="1"/>
          </p:cNvPicPr>
          <p:nvPr userDrawn="1"/>
        </p:nvPicPr>
        <p:blipFill>
          <a:blip r:embed="rId5"/>
          <a:srcRect/>
          <a:stretch/>
        </p:blipFill>
        <p:spPr bwMode="auto">
          <a:xfrm>
            <a:off x="0" y="-925655"/>
            <a:ext cx="12191208" cy="812429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985612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287" name="think-cell Slide" r:id="rId6" imgW="384" imgH="384" progId="TCLayout.ActiveDocument.1">
                  <p:embed/>
                </p:oleObj>
              </mc:Choice>
              <mc:Fallback>
                <p:oleObj name="think-cell Slide" r:id="rId6" imgW="384" imgH="384"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8">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a:prstGeom prst="rect">
            <a:avLst/>
          </a:prstGeom>
        </p:spPr>
        <p:txBody>
          <a:bodyPr anchor="b">
            <a:normAutofit/>
          </a:bodyPr>
          <a:lstStyle>
            <a:lvl1pPr algn="l">
              <a:lnSpc>
                <a:spcPct val="93000"/>
              </a:lnSpc>
              <a:defRPr sz="5400" baseline="0">
                <a:solidFill>
                  <a:schemeClr val="bg1"/>
                </a:solidFill>
                <a:latin typeface="+mj-lt"/>
                <a:sym typeface="Trebuchet MS" panose="020B0603020202020204" pitchFamily="34" charset="0"/>
              </a:defRPr>
            </a:lvl1pPr>
          </a:lstStyle>
          <a:p>
            <a:r>
              <a:rPr lang="en-US" dirty="0"/>
              <a:t>Title in Title Case</a:t>
            </a:r>
          </a:p>
        </p:txBody>
      </p:sp>
      <p:sp>
        <p:nvSpPr>
          <p:cNvPr id="5" name="AutoShape 98">
            <a:extLst>
              <a:ext uri="{FF2B5EF4-FFF2-40B4-BE49-F238E27FC236}">
                <a16:creationId xmlns:a16="http://schemas.microsoft.com/office/drawing/2014/main" id="{9A25EB9F-E2B4-43A4-9094-1461929F605E}"/>
              </a:ext>
            </a:extLst>
          </p:cNvPr>
          <p:cNvSpPr>
            <a:spLocks noChangeAspect="1" noChangeArrowheads="1"/>
          </p:cNvSpPr>
          <p:nvPr userDrawn="1"/>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pic>
        <p:nvPicPr>
          <p:cNvPr id="2" name="Picture 2" descr="https://www.digitalhouse.com/wp-content/uploads/2017/05/Logo-fondo-transparente-1.png">
            <a:extLst>
              <a:ext uri="{FF2B5EF4-FFF2-40B4-BE49-F238E27FC236}">
                <a16:creationId xmlns:a16="http://schemas.microsoft.com/office/drawing/2014/main" id="{5C9BF06A-7E59-4F9A-924A-6486A7F05D3A}"/>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362580" y="604931"/>
            <a:ext cx="3288518" cy="117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5183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235241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Copyright"/>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6328090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anchor="ctr">
            <a:noAutofit/>
          </a:bodyPr>
          <a:lstStyle>
            <a:lvl1pPr>
              <a:defRPr sz="3200" baseline="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2577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36791741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3252687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6241" name="think-cell Slide" r:id="rId4" imgW="324" imgH="324" progId="TCLayout.ActiveDocument.1">
                  <p:embed/>
                </p:oleObj>
              </mc:Choice>
              <mc:Fallback>
                <p:oleObj name="think-cell Slide" r:id="rId4" imgW="324" imgH="32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8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5" name="Picture 14"/>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92082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29741921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8717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24380786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16" name="Picture 1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2801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33698657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16573120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2705580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33796626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84261971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8287" name="think-cell Slide" r:id="rId4" imgW="324" imgH="324" progId="TCLayout.ActiveDocument.1">
                  <p:embed/>
                </p:oleObj>
              </mc:Choice>
              <mc:Fallback>
                <p:oleObj name="think-cell Slide" r:id="rId4" imgW="324" imgH="32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12021792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8300739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0142520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9023109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8249069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73536932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0260" name="think-cell Slide" r:id="rId4" imgW="384" imgH="384" progId="TCLayout.ActiveDocument.1">
                  <p:embed/>
                </p:oleObj>
              </mc:Choice>
              <mc:Fallback>
                <p:oleObj name="think-cell Slide" r:id="rId4" imgW="384" imgH="38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3" name="Picture 102">
            <a:extLst>
              <a:ext uri="{FF2B5EF4-FFF2-40B4-BE49-F238E27FC236}">
                <a16:creationId xmlns:a16="http://schemas.microsoft.com/office/drawing/2014/main" id="{365ABF6D-D83B-4198-B4A2-C11D00E08B3A}"/>
              </a:ext>
            </a:extLst>
          </p:cNvPr>
          <p:cNvPicPr>
            <a:picLocks noChangeAspect="1" noChangeArrowheads="1"/>
          </p:cNvPicPr>
          <p:nvPr userDrawn="1"/>
        </p:nvPicPr>
        <p:blipFill>
          <a:blip r:embed="rId6"/>
          <a:srcRect/>
          <a:stretch/>
        </p:blipFill>
        <p:spPr bwMode="auto">
          <a:xfrm>
            <a:off x="0" y="-633538"/>
            <a:ext cx="12192000" cy="8125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12475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695993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66548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3302" name="think-cell Slide" r:id="rId7" imgW="384" imgH="384" progId="TCLayout.ActiveDocument.1">
                  <p:embed/>
                </p:oleObj>
              </mc:Choice>
              <mc:Fallback>
                <p:oleObj name="think-cell Slide" r:id="rId7" imgW="384" imgH="384" progId="TCLayout.ActiveDocument.1">
                  <p:embed/>
                  <p:pic>
                    <p:nvPicPr>
                      <p:cNvPr id="0" name=""/>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9">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4"/>
            </p:custDataLst>
          </p:nvPr>
        </p:nvPicPr>
        <p:blipFill rotWithShape="1">
          <a:blip r:embed="rId10">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p:spPr>
        <p:txBody>
          <a:bodyPr anchor="b">
            <a:normAutofit/>
          </a:bodyPr>
          <a:lstStyle>
            <a:lvl1pPr algn="l">
              <a:lnSpc>
                <a:spcPct val="93000"/>
              </a:lnSpc>
              <a:defRPr sz="5400">
                <a:solidFill>
                  <a:schemeClr val="bg1"/>
                </a:solidFill>
                <a:latin typeface="+mj-lt"/>
                <a:sym typeface="Trebuchet MS" panose="020B0603020202020204" pitchFamily="34" charset="0"/>
              </a:defRPr>
            </a:lvl1pPr>
          </a:lstStyle>
          <a:p>
            <a:r>
              <a:rPr lang="en-US" dirty="0"/>
              <a:t>Title in Title Case</a:t>
            </a:r>
          </a:p>
        </p:txBody>
      </p:sp>
      <p:sp>
        <p:nvSpPr>
          <p:cNvPr id="13" name="Freeform 12"/>
          <p:cNvSpPr>
            <a:spLocks noChangeAspect="1"/>
          </p:cNvSpPr>
          <p:nvPr userDrawn="1">
            <p:custDataLst>
              <p:tags r:id="rId5"/>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630000" y="622800"/>
            <a:ext cx="10933350" cy="470898"/>
          </a:xfrm>
        </p:spPr>
        <p:txBody>
          <a:bodyPr/>
          <a:lstStyle>
            <a:lvl1pPr>
              <a:defRPr sz="3400"/>
            </a:lvl1pPr>
          </a:lstStyle>
          <a:p>
            <a:r>
              <a:rPr lang="en-US" dirty="0"/>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lvl4pPr>
            <a:lvl5pPr>
              <a:lnSpc>
                <a:spcPct val="100000"/>
              </a:lnSpc>
              <a:spcBef>
                <a:spcPts val="0"/>
              </a:spcBef>
              <a:spcAft>
                <a:spcPts val="0"/>
              </a:spcAft>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0003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8" name="Title 7"/>
          <p:cNvSpPr>
            <a:spLocks noGrp="1"/>
          </p:cNvSpPr>
          <p:nvPr>
            <p:ph type="title" hasCustomPrompt="1"/>
          </p:nvPr>
        </p:nvSpPr>
        <p:spPr>
          <a:xfrm>
            <a:off x="630000" y="622800"/>
            <a:ext cx="10933350" cy="332399"/>
          </a:xfr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2206985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a:lstStyle/>
          <a:p>
            <a:r>
              <a:rPr lang="en-US" dirty="0"/>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lvl4pPr>
            <a:lvl5pPr>
              <a:lnSpc>
                <a:spcPct val="100000"/>
              </a:lnSpc>
              <a:spcBef>
                <a:spcPts val="0"/>
              </a:spcBef>
              <a:spcAft>
                <a:spcPts val="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3400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chemeClr val="tx2"/>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9007530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8199047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mj-lt"/>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5239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5223664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4829456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793922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0604520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301659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chemeClr val="tx2"/>
                </a:solidFill>
                <a:latin typeface="+mj-lt"/>
              </a:defRPr>
            </a:lvl1pPr>
          </a:lstStyle>
          <a:p>
            <a:r>
              <a:rPr lang="en-US" dirty="0"/>
              <a:t>Click to add title</a:t>
            </a:r>
          </a:p>
        </p:txBody>
      </p:sp>
    </p:spTree>
    <p:extLst>
      <p:ext uri="{BB962C8B-B14F-4D97-AF65-F5344CB8AC3E}">
        <p14:creationId xmlns:p14="http://schemas.microsoft.com/office/powerpoint/2010/main" val="20527104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2905789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427957162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7265" name="think-cell Slide" r:id="rId4" imgW="324" imgH="324" progId="TCLayout.ActiveDocument.1">
                  <p:embed/>
                </p:oleObj>
              </mc:Choice>
              <mc:Fallback>
                <p:oleObj name="think-cell Slide" r:id="rId4" imgW="324" imgH="32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12" name="Picture 1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32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defRPr>
            </a:lvl1pPr>
          </a:lstStyle>
          <a:p>
            <a:r>
              <a:rPr lang="en-US" dirty="0"/>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39979161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800" kern="1200" dirty="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6992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589356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8095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19690273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83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3984939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5850758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712323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39361921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406658069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9309" name="think-cell Slide" r:id="rId4" imgW="384" imgH="384" progId="TCLayout.ActiveDocument.1">
                  <p:embed/>
                </p:oleObj>
              </mc:Choice>
              <mc:Fallback>
                <p:oleObj name="think-cell Slide" r:id="rId4" imgW="384" imgH="38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37419413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548375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9090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6408276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5711853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4132211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8753822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1282" name="think-cell Slide" r:id="rId6" imgW="384" imgH="384" progId="TCLayout.ActiveDocument.1">
                  <p:embed/>
                </p:oleObj>
              </mc:Choice>
              <mc:Fallback>
                <p:oleObj name="think-cell Slide" r:id="rId6" imgW="384" imgH="384"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8">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10" name="Freeform 9"/>
          <p:cNvSpPr>
            <a:spLocks noChangeAspect="1"/>
          </p:cNvSpPr>
          <p:nvPr userDrawn="1">
            <p:custDataLst>
              <p:tags r:id="rId4"/>
            </p:custDataLst>
          </p:nvPr>
        </p:nvSpPr>
        <p:spPr bwMode="auto">
          <a:xfrm>
            <a:off x="2676857"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23516218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8187540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6019"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2" name="Rectangle 11"/>
          <p:cNvSpPr/>
          <p:nvPr userDrawn="1">
            <p:custDataLst>
              <p:tags r:id="rId3"/>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2" name="TextBox 1"/>
          <p:cNvSpPr txBox="1"/>
          <p:nvPr userDrawn="1"/>
        </p:nvSpPr>
        <p:spPr>
          <a:xfrm>
            <a:off x="630000" y="907199"/>
            <a:ext cx="3448800" cy="3488400"/>
          </a:xfrm>
          <a:prstGeom prst="rect">
            <a:avLst/>
          </a:prstGeom>
          <a:noFill/>
          <a:ln>
            <a:solidFill>
              <a:schemeClr val="bg1"/>
            </a:solidFill>
          </a:ln>
        </p:spPr>
        <p:txBody>
          <a:bodyPr wrap="square" lIns="612000" tIns="468000" rIns="0" bIns="0" rtlCol="0" anchor="t">
            <a:spAutoFit/>
          </a:bodyPr>
          <a:lstStyle/>
          <a:p>
            <a:pPr>
              <a:lnSpc>
                <a:spcPct val="90000"/>
              </a:lnSpc>
              <a:spcAft>
                <a:spcPts val="600"/>
              </a:spcAft>
            </a:pPr>
            <a:endParaRPr lang="en-US" sz="5400" dirty="0">
              <a:solidFill>
                <a:schemeClr val="bg1"/>
              </a:solidFill>
            </a:endParaRPr>
          </a:p>
        </p:txBody>
      </p:sp>
      <p:sp>
        <p:nvSpPr>
          <p:cNvPr id="10" name="TextBox 1"/>
          <p:cNvSpPr txBox="1"/>
          <p:nvPr userDrawn="1"/>
        </p:nvSpPr>
        <p:spPr>
          <a:xfrm>
            <a:off x="1109949" y="1115416"/>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dirty="0">
                <a:solidFill>
                  <a:schemeClr val="bg1"/>
                </a:solidFill>
                <a:latin typeface="+mj-lt"/>
              </a:rPr>
              <a:t>Agenda</a:t>
            </a:r>
          </a:p>
        </p:txBody>
      </p:sp>
    </p:spTree>
    <p:extLst>
      <p:ext uri="{BB962C8B-B14F-4D97-AF65-F5344CB8AC3E}">
        <p14:creationId xmlns:p14="http://schemas.microsoft.com/office/powerpoint/2010/main" val="25703140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5058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96349202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7043"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3729285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8067"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60771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909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dirty="0">
                <a:solidFill>
                  <a:schemeClr val="bg1"/>
                </a:solidFill>
              </a:rPr>
              <a:t>Agenda</a:t>
            </a:r>
          </a:p>
        </p:txBody>
      </p:sp>
    </p:spTree>
    <p:extLst>
      <p:ext uri="{BB962C8B-B14F-4D97-AF65-F5344CB8AC3E}">
        <p14:creationId xmlns:p14="http://schemas.microsoft.com/office/powerpoint/2010/main" val="2270190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011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0" name="Rectangle 9"/>
          <p:cNvSpPr/>
          <p:nvPr userDrawn="1">
            <p:custDataLst>
              <p:tags r:id="rId3"/>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11" name="TextBox 10"/>
          <p:cNvSpPr txBox="1"/>
          <p:nvPr userDrawn="1"/>
        </p:nvSpPr>
        <p:spPr>
          <a:xfrm>
            <a:off x="630000" y="907198"/>
            <a:ext cx="3448800" cy="3488400"/>
          </a:xfrm>
          <a:prstGeom prst="rect">
            <a:avLst/>
          </a:prstGeom>
          <a:noFill/>
          <a:ln>
            <a:solidFill>
              <a:schemeClr val="accent4"/>
            </a:solidFill>
          </a:ln>
        </p:spPr>
        <p:txBody>
          <a:bodyPr wrap="square" lIns="612000" tIns="468000" rIns="0" bIns="0" rtlCol="0" anchor="t">
            <a:spAutoFit/>
          </a:bodyPr>
          <a:lstStyle/>
          <a:p>
            <a:pPr>
              <a:lnSpc>
                <a:spcPct val="90000"/>
              </a:lnSpc>
              <a:spcAft>
                <a:spcPts val="600"/>
              </a:spcAft>
            </a:pPr>
            <a:endParaRPr lang="en-US" sz="5400" dirty="0">
              <a:solidFill>
                <a:schemeClr val="accent4"/>
              </a:solidFill>
            </a:endParaRPr>
          </a:p>
        </p:txBody>
      </p:sp>
      <p:sp>
        <p:nvSpPr>
          <p:cNvPr id="9" name="TextBox 1"/>
          <p:cNvSpPr txBox="1"/>
          <p:nvPr userDrawn="1"/>
        </p:nvSpPr>
        <p:spPr>
          <a:xfrm>
            <a:off x="1109949" y="1115416"/>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Agenda</a:t>
            </a:r>
          </a:p>
        </p:txBody>
      </p:sp>
    </p:spTree>
    <p:extLst>
      <p:ext uri="{BB962C8B-B14F-4D97-AF65-F5344CB8AC3E}">
        <p14:creationId xmlns:p14="http://schemas.microsoft.com/office/powerpoint/2010/main" val="18655767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44006171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113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32061407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216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accent4"/>
                </a:solidFill>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339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318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dirty="0">
                <a:solidFill>
                  <a:schemeClr val="bg1"/>
                </a:solidFill>
              </a:rPr>
              <a:t>Agenda</a:t>
            </a:r>
          </a:p>
        </p:txBody>
      </p:sp>
    </p:spTree>
    <p:extLst>
      <p:ext uri="{BB962C8B-B14F-4D97-AF65-F5344CB8AC3E}">
        <p14:creationId xmlns:p14="http://schemas.microsoft.com/office/powerpoint/2010/main" val="17847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421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Trebuchet MS" panose="020B0603020202020204" pitchFamily="34" charset="0"/>
                <a:sym typeface="Trebuchet MS" panose="020B0603020202020204" pitchFamily="34" charset="0"/>
              </a:rPr>
              <a:t>Table of contents</a:t>
            </a:r>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6578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884277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3592263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6514967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vmlDrawing" Target="../drawings/vmlDrawing1.v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oleObject" Target="../embeddings/oleObject1.bin"/><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70"/>
            </p:custDataLst>
            <p:extLst>
              <p:ext uri="{D42A27DB-BD31-4B8C-83A1-F6EECF244321}">
                <p14:modId xmlns:p14="http://schemas.microsoft.com/office/powerpoint/2010/main" val="192958562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671" name="think-cell Slide" r:id="rId72" imgW="270" imgH="270" progId="TCLayout.ActiveDocument.1">
                  <p:embed/>
                </p:oleObj>
              </mc:Choice>
              <mc:Fallback>
                <p:oleObj name="think-cell Slide" r:id="rId72" imgW="270" imgH="270" progId="TCLayout.ActiveDocument.1">
                  <p:embed/>
                  <p:pic>
                    <p:nvPicPr>
                      <p:cNvPr id="0" name=""/>
                      <p:cNvPicPr/>
                      <p:nvPr/>
                    </p:nvPicPr>
                    <p:blipFill>
                      <a:blip r:embed="rId73"/>
                      <a:stretch>
                        <a:fillRect/>
                      </a:stretch>
                    </p:blipFill>
                    <p:spPr>
                      <a:xfrm>
                        <a:off x="1588" y="1588"/>
                        <a:ext cx="1587" cy="1587"/>
                      </a:xfrm>
                      <a:prstGeom prst="rect">
                        <a:avLst/>
                      </a:prstGeom>
                    </p:spPr>
                  </p:pic>
                </p:oleObj>
              </mc:Fallback>
            </mc:AlternateContent>
          </a:graphicData>
        </a:graphic>
      </p:graphicFrame>
      <p:sp>
        <p:nvSpPr>
          <p:cNvPr id="3" name="Rectangle 2" hidden="1"/>
          <p:cNvSpPr/>
          <p:nvPr userDrawn="1">
            <p:custDataLst>
              <p:tags r:id="rId71"/>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0000"/>
              </a:lnSpc>
              <a:spcBef>
                <a:spcPct val="0"/>
              </a:spcBef>
              <a:spcAft>
                <a:spcPct val="0"/>
              </a:spcAft>
            </a:pPr>
            <a:endParaRPr lang="en-US" sz="2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835336367"/>
      </p:ext>
    </p:extLst>
  </p:cSld>
  <p:clrMap bg1="lt1" tx1="dk1" bg2="lt2" tx2="dk2" accent1="accent1" accent2="accent2" accent3="accent3" accent4="accent4" accent5="accent5" accent6="accent6" hlink="hlink" folHlink="folHlink"/>
  <p:sldLayoutIdLst>
    <p:sldLayoutId id="2147485115" r:id="rId1"/>
    <p:sldLayoutId id="2147485086" r:id="rId2"/>
    <p:sldLayoutId id="2147485183" r:id="rId3"/>
    <p:sldLayoutId id="2147485158" r:id="rId4"/>
    <p:sldLayoutId id="2147485113" r:id="rId5"/>
    <p:sldLayoutId id="2147485114" r:id="rId6"/>
    <p:sldLayoutId id="2147485154" r:id="rId7"/>
    <p:sldLayoutId id="2147485162" r:id="rId8"/>
    <p:sldLayoutId id="2147485149" r:id="rId9"/>
    <p:sldLayoutId id="2147485087" r:id="rId10"/>
    <p:sldLayoutId id="2147485112" r:id="rId11"/>
    <p:sldLayoutId id="2147485155" r:id="rId12"/>
    <p:sldLayoutId id="2147485164" r:id="rId13"/>
    <p:sldLayoutId id="2147485109" r:id="rId14"/>
    <p:sldLayoutId id="2147485165" r:id="rId15"/>
    <p:sldLayoutId id="2147485110" r:id="rId16"/>
    <p:sldLayoutId id="2147485166" r:id="rId17"/>
    <p:sldLayoutId id="2147485156" r:id="rId18"/>
    <p:sldLayoutId id="2147485167" r:id="rId19"/>
    <p:sldLayoutId id="2147485108" r:id="rId20"/>
    <p:sldLayoutId id="2147485107" r:id="rId21"/>
    <p:sldLayoutId id="2147485106" r:id="rId22"/>
    <p:sldLayoutId id="2147485090" r:id="rId23"/>
    <p:sldLayoutId id="2147485091" r:id="rId24"/>
    <p:sldLayoutId id="2147485092" r:id="rId25"/>
    <p:sldLayoutId id="2147485093" r:id="rId26"/>
    <p:sldLayoutId id="2147485116" r:id="rId27"/>
    <p:sldLayoutId id="2147485161" r:id="rId28"/>
    <p:sldLayoutId id="2147485159" r:id="rId29"/>
    <p:sldLayoutId id="2147485119" r:id="rId30"/>
    <p:sldLayoutId id="2147485184" r:id="rId31"/>
    <p:sldLayoutId id="2147485137" r:id="rId32"/>
    <p:sldLayoutId id="2147485120" r:id="rId33"/>
    <p:sldLayoutId id="2147485121" r:id="rId34"/>
    <p:sldLayoutId id="2147485141" r:id="rId35"/>
    <p:sldLayoutId id="2147485163" r:id="rId36"/>
    <p:sldLayoutId id="2147485139" r:id="rId37"/>
    <p:sldLayoutId id="2147485140" r:id="rId38"/>
    <p:sldLayoutId id="2147485122" r:id="rId39"/>
    <p:sldLayoutId id="2147485123" r:id="rId40"/>
    <p:sldLayoutId id="2147485151" r:id="rId41"/>
    <p:sldLayoutId id="2147485168" r:id="rId42"/>
    <p:sldLayoutId id="2147485127" r:id="rId43"/>
    <p:sldLayoutId id="2147485169" r:id="rId44"/>
    <p:sldLayoutId id="2147485126" r:id="rId45"/>
    <p:sldLayoutId id="2147485170" r:id="rId46"/>
    <p:sldLayoutId id="2147485153" r:id="rId47"/>
    <p:sldLayoutId id="2147485171" r:id="rId48"/>
    <p:sldLayoutId id="2147485128" r:id="rId49"/>
    <p:sldLayoutId id="2147485129" r:id="rId50"/>
    <p:sldLayoutId id="2147485130" r:id="rId51"/>
    <p:sldLayoutId id="2147485131" r:id="rId52"/>
    <p:sldLayoutId id="2147485145" r:id="rId53"/>
    <p:sldLayoutId id="2147485133" r:id="rId54"/>
    <p:sldLayoutId id="2147485144" r:id="rId55"/>
    <p:sldLayoutId id="2147485134" r:id="rId56"/>
    <p:sldLayoutId id="2147485146" r:id="rId57"/>
    <p:sldLayoutId id="2147485160" r:id="rId58"/>
    <p:sldLayoutId id="2147485172" r:id="rId59"/>
    <p:sldLayoutId id="2147485173" r:id="rId60"/>
    <p:sldLayoutId id="2147485174" r:id="rId61"/>
    <p:sldLayoutId id="2147485175" r:id="rId62"/>
    <p:sldLayoutId id="2147485176" r:id="rId63"/>
    <p:sldLayoutId id="2147485177" r:id="rId64"/>
    <p:sldLayoutId id="2147485178" r:id="rId65"/>
    <p:sldLayoutId id="2147485179" r:id="rId66"/>
    <p:sldLayoutId id="2147485180" r:id="rId67"/>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userDrawn="1">
          <p15:clr>
            <a:srgbClr val="F26B43"/>
          </p15:clr>
        </p15:guide>
        <p15:guide id="2" pos="396" userDrawn="1">
          <p15:clr>
            <a:srgbClr val="F26B43"/>
          </p15:clr>
        </p15:guide>
        <p15:guide id="3" pos="7284" userDrawn="1">
          <p15:clr>
            <a:srgbClr val="F26B43"/>
          </p15:clr>
        </p15:guide>
        <p15:guide id="4" orient="horz" pos="388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30.xml"/><Relationship Id="rId7" Type="http://schemas.openxmlformats.org/officeDocument/2006/relationships/image" Target="../media/image2.emf"/><Relationship Id="rId2" Type="http://schemas.openxmlformats.org/officeDocument/2006/relationships/tags" Target="../tags/tag29.xml"/><Relationship Id="rId1" Type="http://schemas.openxmlformats.org/officeDocument/2006/relationships/vmlDrawing" Target="../drawings/vmlDrawing19.vml"/><Relationship Id="rId6" Type="http://schemas.openxmlformats.org/officeDocument/2006/relationships/oleObject" Target="../embeddings/oleObject19.bin"/><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0.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34.xml"/><Relationship Id="rId1" Type="http://schemas.openxmlformats.org/officeDocument/2006/relationships/vmlDrawing" Target="../drawings/vmlDrawing23.vml"/><Relationship Id="rId6" Type="http://schemas.openxmlformats.org/officeDocument/2006/relationships/image" Target="../media/image12.emf"/><Relationship Id="rId5" Type="http://schemas.openxmlformats.org/officeDocument/2006/relationships/oleObject" Target="../embeddings/oleObject20.bin"/><Relationship Id="rId4"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31.xml"/><Relationship Id="rId1" Type="http://schemas.openxmlformats.org/officeDocument/2006/relationships/vmlDrawing" Target="../drawings/vmlDrawing20.vml"/><Relationship Id="rId6" Type="http://schemas.openxmlformats.org/officeDocument/2006/relationships/image" Target="../media/image12.emf"/><Relationship Id="rId5" Type="http://schemas.openxmlformats.org/officeDocument/2006/relationships/oleObject" Target="../embeddings/oleObject20.bin"/><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32.xml"/><Relationship Id="rId1" Type="http://schemas.openxmlformats.org/officeDocument/2006/relationships/vmlDrawing" Target="../drawings/vmlDrawing21.vml"/><Relationship Id="rId6" Type="http://schemas.openxmlformats.org/officeDocument/2006/relationships/image" Target="../media/image12.emf"/><Relationship Id="rId5" Type="http://schemas.openxmlformats.org/officeDocument/2006/relationships/oleObject" Target="../embeddings/oleObject20.bin"/><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33.xml"/><Relationship Id="rId1" Type="http://schemas.openxmlformats.org/officeDocument/2006/relationships/vmlDrawing" Target="../drawings/vmlDrawing22.vml"/><Relationship Id="rId6" Type="http://schemas.openxmlformats.org/officeDocument/2006/relationships/image" Target="../media/image12.emf"/><Relationship Id="rId5" Type="http://schemas.openxmlformats.org/officeDocument/2006/relationships/oleObject" Target="../embeddings/oleObject20.bin"/><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ext uri="{D42A27DB-BD31-4B8C-83A1-F6EECF244321}">
                <p14:modId xmlns:p14="http://schemas.microsoft.com/office/powerpoint/2010/main" val="28498852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4323" name="think-cell Slide" r:id="rId6" imgW="384" imgH="384" progId="TCLayout.ActiveDocument.1">
                  <p:embed/>
                </p:oleObj>
              </mc:Choice>
              <mc:Fallback>
                <p:oleObj name="think-cell Slide" r:id="rId6" imgW="384" imgH="384"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3000"/>
              </a:lnSpc>
              <a:spcBef>
                <a:spcPct val="0"/>
              </a:spcBef>
              <a:spcAft>
                <a:spcPct val="0"/>
              </a:spcAft>
            </a:pPr>
            <a:endParaRPr lang="en-US" sz="54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3" name="Text Placeholder 12"/>
          <p:cNvSpPr>
            <a:spLocks noGrp="1"/>
          </p:cNvSpPr>
          <p:nvPr>
            <p:ph type="body" sz="quarter" idx="12"/>
          </p:nvPr>
        </p:nvSpPr>
        <p:spPr/>
        <p:txBody>
          <a:bodyPr/>
          <a:lstStyle/>
          <a:p>
            <a:r>
              <a:rPr lang="en-US" dirty="0"/>
              <a:t>OCT 2020</a:t>
            </a:r>
          </a:p>
        </p:txBody>
      </p:sp>
      <p:sp>
        <p:nvSpPr>
          <p:cNvPr id="12" name="Subtitle 11"/>
          <p:cNvSpPr>
            <a:spLocks noGrp="1"/>
          </p:cNvSpPr>
          <p:nvPr>
            <p:ph type="subTitle" idx="1"/>
          </p:nvPr>
        </p:nvSpPr>
        <p:spPr/>
        <p:txBody>
          <a:bodyPr/>
          <a:lstStyle/>
          <a:p>
            <a:r>
              <a:rPr lang="en-US" dirty="0"/>
              <a:t>Linear Model Selection – Case Study</a:t>
            </a:r>
          </a:p>
        </p:txBody>
      </p:sp>
      <p:sp>
        <p:nvSpPr>
          <p:cNvPr id="11" name="Title 10"/>
          <p:cNvSpPr>
            <a:spLocks noGrp="1"/>
          </p:cNvSpPr>
          <p:nvPr>
            <p:ph type="ctrTitle"/>
          </p:nvPr>
        </p:nvSpPr>
        <p:spPr/>
        <p:txBody>
          <a:bodyPr/>
          <a:lstStyle/>
          <a:p>
            <a:r>
              <a:rPr lang="en-US" dirty="0"/>
              <a:t>DESAFÍO PROPERATI</a:t>
            </a:r>
          </a:p>
        </p:txBody>
      </p:sp>
    </p:spTree>
    <p:extLst>
      <p:ext uri="{BB962C8B-B14F-4D97-AF65-F5344CB8AC3E}">
        <p14:creationId xmlns:p14="http://schemas.microsoft.com/office/powerpoint/2010/main" val="19061963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D35722-3B65-4638-9C0B-CA240E3F1C72}"/>
              </a:ext>
            </a:extLst>
          </p:cNvPr>
          <p:cNvSpPr>
            <a:spLocks noGrp="1"/>
          </p:cNvSpPr>
          <p:nvPr>
            <p:ph type="title"/>
          </p:nvPr>
        </p:nvSpPr>
        <p:spPr>
          <a:xfrm>
            <a:off x="630000" y="622800"/>
            <a:ext cx="10933350" cy="332399"/>
          </a:xfrm>
        </p:spPr>
        <p:txBody>
          <a:bodyPr/>
          <a:lstStyle/>
          <a:p>
            <a:pPr marL="342900" indent="-342900">
              <a:buFont typeface="Arial" panose="020B0604020202020204" pitchFamily="34" charset="0"/>
              <a:buChar char="•"/>
            </a:pPr>
            <a:r>
              <a:rPr lang="es-MX" dirty="0" err="1"/>
              <a:t>Multiple</a:t>
            </a:r>
            <a:r>
              <a:rPr lang="es-MX" dirty="0"/>
              <a:t> Linear </a:t>
            </a:r>
            <a:r>
              <a:rPr lang="es-MX" dirty="0" err="1"/>
              <a:t>Regression</a:t>
            </a:r>
            <a:endParaRPr lang="es-AR" dirty="0"/>
          </a:p>
        </p:txBody>
      </p:sp>
      <p:sp>
        <p:nvSpPr>
          <p:cNvPr id="6" name="CuadroTexto 5">
            <a:extLst>
              <a:ext uri="{FF2B5EF4-FFF2-40B4-BE49-F238E27FC236}">
                <a16:creationId xmlns:a16="http://schemas.microsoft.com/office/drawing/2014/main" id="{28BF99ED-775D-48E5-AEB7-70ACC517DA6F}"/>
              </a:ext>
            </a:extLst>
          </p:cNvPr>
          <p:cNvSpPr txBox="1"/>
          <p:nvPr/>
        </p:nvSpPr>
        <p:spPr>
          <a:xfrm>
            <a:off x="7708287" y="2930402"/>
            <a:ext cx="3166280" cy="99719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MX" dirty="0">
                <a:solidFill>
                  <a:schemeClr val="tx1"/>
                </a:solidFill>
              </a:rPr>
              <a:t>Regresión Lineal Múltiple (</a:t>
            </a:r>
            <a:r>
              <a:rPr lang="es-MX" dirty="0" err="1">
                <a:solidFill>
                  <a:schemeClr val="tx1"/>
                </a:solidFill>
              </a:rPr>
              <a:t>LinearRegression</a:t>
            </a:r>
            <a:r>
              <a:rPr lang="es-MX" dirty="0">
                <a:solidFill>
                  <a:schemeClr val="tx1"/>
                </a:solidFill>
              </a:rPr>
              <a:t>)</a:t>
            </a:r>
            <a:endParaRPr lang="es-MX" dirty="0"/>
          </a:p>
          <a:p>
            <a:pPr algn="ctr"/>
            <a:endParaRPr lang="es-AR" baseline="30000" dirty="0">
              <a:solidFill>
                <a:schemeClr val="tx1"/>
              </a:solidFill>
            </a:endParaRPr>
          </a:p>
        </p:txBody>
      </p:sp>
      <p:pic>
        <p:nvPicPr>
          <p:cNvPr id="188418" name="Picture 2">
            <a:extLst>
              <a:ext uri="{FF2B5EF4-FFF2-40B4-BE49-F238E27FC236}">
                <a16:creationId xmlns:a16="http://schemas.microsoft.com/office/drawing/2014/main" id="{8F1A658A-394B-4CE3-A3B8-021C895005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458" y="1687319"/>
            <a:ext cx="6146394" cy="4036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9555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D35722-3B65-4638-9C0B-CA240E3F1C72}"/>
              </a:ext>
            </a:extLst>
          </p:cNvPr>
          <p:cNvSpPr>
            <a:spLocks noGrp="1"/>
          </p:cNvSpPr>
          <p:nvPr>
            <p:ph type="title"/>
          </p:nvPr>
        </p:nvSpPr>
        <p:spPr>
          <a:xfrm>
            <a:off x="630000" y="622800"/>
            <a:ext cx="10933350" cy="332399"/>
          </a:xfrm>
        </p:spPr>
        <p:txBody>
          <a:bodyPr/>
          <a:lstStyle/>
          <a:p>
            <a:r>
              <a:rPr lang="es-MX" dirty="0"/>
              <a:t>LASSO</a:t>
            </a:r>
            <a:endParaRPr lang="es-AR" dirty="0"/>
          </a:p>
        </p:txBody>
      </p:sp>
      <p:pic>
        <p:nvPicPr>
          <p:cNvPr id="189444" name="Picture 4">
            <a:extLst>
              <a:ext uri="{FF2B5EF4-FFF2-40B4-BE49-F238E27FC236}">
                <a16:creationId xmlns:a16="http://schemas.microsoft.com/office/drawing/2014/main" id="{BB212795-9A68-4804-AB11-A110D2F88B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900" y="2144927"/>
            <a:ext cx="5051667" cy="3599691"/>
          </a:xfrm>
          <a:prstGeom prst="rect">
            <a:avLst/>
          </a:prstGeom>
          <a:noFill/>
          <a:extLst>
            <a:ext uri="{909E8E84-426E-40DD-AFC4-6F175D3DCCD1}">
              <a14:hiddenFill xmlns:a14="http://schemas.microsoft.com/office/drawing/2010/main">
                <a:solidFill>
                  <a:srgbClr val="FFFFFF"/>
                </a:solidFill>
              </a14:hiddenFill>
            </a:ext>
          </a:extLst>
        </p:spPr>
      </p:pic>
      <p:pic>
        <p:nvPicPr>
          <p:cNvPr id="189446" name="Picture 6">
            <a:extLst>
              <a:ext uri="{FF2B5EF4-FFF2-40B4-BE49-F238E27FC236}">
                <a16:creationId xmlns:a16="http://schemas.microsoft.com/office/drawing/2014/main" id="{C0349A79-6C30-4C6F-8AD9-DE43E39E2E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241776"/>
            <a:ext cx="5248940" cy="3502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5221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D35722-3B65-4638-9C0B-CA240E3F1C72}"/>
              </a:ext>
            </a:extLst>
          </p:cNvPr>
          <p:cNvSpPr>
            <a:spLocks noGrp="1"/>
          </p:cNvSpPr>
          <p:nvPr>
            <p:ph type="title"/>
          </p:nvPr>
        </p:nvSpPr>
        <p:spPr>
          <a:xfrm>
            <a:off x="630000" y="622800"/>
            <a:ext cx="10933350" cy="332399"/>
          </a:xfrm>
        </p:spPr>
        <p:txBody>
          <a:bodyPr/>
          <a:lstStyle/>
          <a:p>
            <a:r>
              <a:rPr lang="es-MX" dirty="0"/>
              <a:t>RIDGE</a:t>
            </a:r>
            <a:endParaRPr lang="es-AR" dirty="0"/>
          </a:p>
        </p:txBody>
      </p:sp>
      <p:pic>
        <p:nvPicPr>
          <p:cNvPr id="190466" name="Picture 2">
            <a:extLst>
              <a:ext uri="{FF2B5EF4-FFF2-40B4-BE49-F238E27FC236}">
                <a16:creationId xmlns:a16="http://schemas.microsoft.com/office/drawing/2014/main" id="{E502CD1B-015F-4DC5-AB54-C003710EBA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196" y="1934649"/>
            <a:ext cx="5764781" cy="4019584"/>
          </a:xfrm>
          <a:prstGeom prst="rect">
            <a:avLst/>
          </a:prstGeom>
          <a:noFill/>
          <a:extLst>
            <a:ext uri="{909E8E84-426E-40DD-AFC4-6F175D3DCCD1}">
              <a14:hiddenFill xmlns:a14="http://schemas.microsoft.com/office/drawing/2010/main">
                <a:solidFill>
                  <a:srgbClr val="FFFFFF"/>
                </a:solidFill>
              </a14:hiddenFill>
            </a:ext>
          </a:extLst>
        </p:spPr>
      </p:pic>
      <p:pic>
        <p:nvPicPr>
          <p:cNvPr id="190468" name="Picture 4">
            <a:extLst>
              <a:ext uri="{FF2B5EF4-FFF2-40B4-BE49-F238E27FC236}">
                <a16:creationId xmlns:a16="http://schemas.microsoft.com/office/drawing/2014/main" id="{0B522B17-37F3-450D-A93E-B448AAF290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2943" y="2095310"/>
            <a:ext cx="5470340" cy="3650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1426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D35722-3B65-4638-9C0B-CA240E3F1C72}"/>
              </a:ext>
            </a:extLst>
          </p:cNvPr>
          <p:cNvSpPr>
            <a:spLocks noGrp="1"/>
          </p:cNvSpPr>
          <p:nvPr>
            <p:ph type="title"/>
          </p:nvPr>
        </p:nvSpPr>
        <p:spPr>
          <a:xfrm>
            <a:off x="630000" y="622800"/>
            <a:ext cx="10933350" cy="332399"/>
          </a:xfrm>
        </p:spPr>
        <p:txBody>
          <a:bodyPr/>
          <a:lstStyle/>
          <a:p>
            <a:r>
              <a:rPr lang="es-MX" dirty="0" err="1"/>
              <a:t>ElasticNet</a:t>
            </a:r>
            <a:endParaRPr lang="es-AR" dirty="0"/>
          </a:p>
        </p:txBody>
      </p:sp>
      <p:pic>
        <p:nvPicPr>
          <p:cNvPr id="191490" name="Picture 2">
            <a:extLst>
              <a:ext uri="{FF2B5EF4-FFF2-40B4-BE49-F238E27FC236}">
                <a16:creationId xmlns:a16="http://schemas.microsoft.com/office/drawing/2014/main" id="{CF090C41-B5C4-4C4E-853B-6D5D20DA55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386" y="1919172"/>
            <a:ext cx="2414588" cy="1700213"/>
          </a:xfrm>
          <a:prstGeom prst="rect">
            <a:avLst/>
          </a:prstGeom>
          <a:noFill/>
          <a:extLst>
            <a:ext uri="{909E8E84-426E-40DD-AFC4-6F175D3DCCD1}">
              <a14:hiddenFill xmlns:a14="http://schemas.microsoft.com/office/drawing/2010/main">
                <a:solidFill>
                  <a:srgbClr val="FFFFFF"/>
                </a:solidFill>
              </a14:hiddenFill>
            </a:ext>
          </a:extLst>
        </p:spPr>
      </p:pic>
      <p:pic>
        <p:nvPicPr>
          <p:cNvPr id="191492" name="Picture 4">
            <a:extLst>
              <a:ext uri="{FF2B5EF4-FFF2-40B4-BE49-F238E27FC236}">
                <a16:creationId xmlns:a16="http://schemas.microsoft.com/office/drawing/2014/main" id="{E2EF4D47-0699-44B7-9419-A98D3507CC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7251" y="1919170"/>
            <a:ext cx="2414586" cy="1700211"/>
          </a:xfrm>
          <a:prstGeom prst="rect">
            <a:avLst/>
          </a:prstGeom>
          <a:noFill/>
          <a:extLst>
            <a:ext uri="{909E8E84-426E-40DD-AFC4-6F175D3DCCD1}">
              <a14:hiddenFill xmlns:a14="http://schemas.microsoft.com/office/drawing/2010/main">
                <a:solidFill>
                  <a:srgbClr val="FFFFFF"/>
                </a:solidFill>
              </a14:hiddenFill>
            </a:ext>
          </a:extLst>
        </p:spPr>
      </p:pic>
      <p:pic>
        <p:nvPicPr>
          <p:cNvPr id="191494" name="Picture 6">
            <a:extLst>
              <a:ext uri="{FF2B5EF4-FFF2-40B4-BE49-F238E27FC236}">
                <a16:creationId xmlns:a16="http://schemas.microsoft.com/office/drawing/2014/main" id="{13956941-2756-415D-AF18-9B2EE5E53D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388" y="3967172"/>
            <a:ext cx="2414586" cy="1700211"/>
          </a:xfrm>
          <a:prstGeom prst="rect">
            <a:avLst/>
          </a:prstGeom>
          <a:noFill/>
          <a:extLst>
            <a:ext uri="{909E8E84-426E-40DD-AFC4-6F175D3DCCD1}">
              <a14:hiddenFill xmlns:a14="http://schemas.microsoft.com/office/drawing/2010/main">
                <a:solidFill>
                  <a:srgbClr val="FFFFFF"/>
                </a:solidFill>
              </a14:hiddenFill>
            </a:ext>
          </a:extLst>
        </p:spPr>
      </p:pic>
      <p:pic>
        <p:nvPicPr>
          <p:cNvPr id="191496" name="Picture 8">
            <a:extLst>
              <a:ext uri="{FF2B5EF4-FFF2-40B4-BE49-F238E27FC236}">
                <a16:creationId xmlns:a16="http://schemas.microsoft.com/office/drawing/2014/main" id="{75772285-7EB2-4E12-85AE-55A0B36F1B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7251" y="3967166"/>
            <a:ext cx="2414587" cy="1700212"/>
          </a:xfrm>
          <a:prstGeom prst="rect">
            <a:avLst/>
          </a:prstGeom>
          <a:noFill/>
          <a:extLst>
            <a:ext uri="{909E8E84-426E-40DD-AFC4-6F175D3DCCD1}">
              <a14:hiddenFill xmlns:a14="http://schemas.microsoft.com/office/drawing/2010/main">
                <a:solidFill>
                  <a:srgbClr val="FFFFFF"/>
                </a:solidFill>
              </a14:hiddenFill>
            </a:ext>
          </a:extLst>
        </p:spPr>
      </p:pic>
      <p:pic>
        <p:nvPicPr>
          <p:cNvPr id="191500" name="Picture 12">
            <a:extLst>
              <a:ext uri="{FF2B5EF4-FFF2-40B4-BE49-F238E27FC236}">
                <a16:creationId xmlns:a16="http://schemas.microsoft.com/office/drawing/2014/main" id="{E5E0038A-AA14-40DA-9912-10460DC029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14114" y="1919170"/>
            <a:ext cx="5733608" cy="3826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573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E3086C3-0AC8-43C5-88C3-49BB2744F95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6390" name="think-cell Slide" r:id="rId5" imgW="395" imgH="396" progId="TCLayout.ActiveDocument.1">
                  <p:embed/>
                </p:oleObj>
              </mc:Choice>
              <mc:Fallback>
                <p:oleObj name="think-cell Slide" r:id="rId5" imgW="395" imgH="396" progId="TCLayout.ActiveDocument.1">
                  <p:embed/>
                  <p:pic>
                    <p:nvPicPr>
                      <p:cNvPr id="2" name="Object 1" hidden="1">
                        <a:extLst>
                          <a:ext uri="{FF2B5EF4-FFF2-40B4-BE49-F238E27FC236}">
                            <a16:creationId xmlns:a16="http://schemas.microsoft.com/office/drawing/2014/main" id="{3E3086C3-0AC8-43C5-88C3-49BB2744F95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177" name="Shape 1177"/>
          <p:cNvSpPr txBox="1">
            <a:spLocks noGrp="1"/>
          </p:cNvSpPr>
          <p:nvPr>
            <p:ph type="title"/>
          </p:nvPr>
        </p:nvSpPr>
        <p:spPr>
          <a:xfrm>
            <a:off x="630000" y="3826800"/>
            <a:ext cx="10936800" cy="2041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5400"/>
              <a:buFont typeface="Trebuchet MS"/>
              <a:buNone/>
            </a:pPr>
            <a:r>
              <a:rPr lang="en-US" sz="5400" b="0" i="0" u="none" strike="noStrike" cap="none" dirty="0" err="1">
                <a:solidFill>
                  <a:schemeClr val="dk2"/>
                </a:solidFill>
                <a:latin typeface="Trebuchet MS"/>
                <a:ea typeface="Trebuchet MS"/>
                <a:cs typeface="Trebuchet MS"/>
                <a:sym typeface="Trebuchet MS"/>
              </a:rPr>
              <a:t>Conclusiones</a:t>
            </a:r>
            <a:endParaRPr sz="5400" b="0" i="0" u="none" strike="noStrike" cap="none" dirty="0">
              <a:solidFill>
                <a:schemeClr val="dk2"/>
              </a:solidFill>
              <a:latin typeface="Trebuchet MS"/>
              <a:ea typeface="Trebuchet MS"/>
              <a:cs typeface="Trebuchet MS"/>
              <a:sym typeface="Trebuchet MS"/>
            </a:endParaRPr>
          </a:p>
        </p:txBody>
      </p:sp>
      <p:grpSp>
        <p:nvGrpSpPr>
          <p:cNvPr id="9" name="Group 8">
            <a:extLst>
              <a:ext uri="{FF2B5EF4-FFF2-40B4-BE49-F238E27FC236}">
                <a16:creationId xmlns:a16="http://schemas.microsoft.com/office/drawing/2014/main" id="{C160932D-BB5B-4D86-9612-89740F7F22A1}"/>
              </a:ext>
            </a:extLst>
          </p:cNvPr>
          <p:cNvGrpSpPr>
            <a:grpSpLocks noChangeAspect="1"/>
          </p:cNvGrpSpPr>
          <p:nvPr/>
        </p:nvGrpSpPr>
        <p:grpSpPr>
          <a:xfrm>
            <a:off x="602704" y="1925918"/>
            <a:ext cx="1645920" cy="1645920"/>
            <a:chOff x="5273675" y="2606675"/>
            <a:chExt cx="1644650" cy="1644650"/>
          </a:xfrm>
        </p:grpSpPr>
        <p:sp>
          <p:nvSpPr>
            <p:cNvPr id="10" name="AutoShape 9">
              <a:extLst>
                <a:ext uri="{FF2B5EF4-FFF2-40B4-BE49-F238E27FC236}">
                  <a16:creationId xmlns:a16="http://schemas.microsoft.com/office/drawing/2014/main" id="{FCA4A2F9-A180-476C-AE2E-31613D20CF0D}"/>
                </a:ext>
              </a:extLst>
            </p:cNvPr>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6ADCA122-D6EE-4961-BFDD-75E11EE6AE46}"/>
                </a:ext>
              </a:extLst>
            </p:cNvPr>
            <p:cNvGrpSpPr/>
            <p:nvPr/>
          </p:nvGrpSpPr>
          <p:grpSpPr>
            <a:xfrm>
              <a:off x="5724321" y="2833688"/>
              <a:ext cx="778079" cy="1249362"/>
              <a:chOff x="5724321" y="2833688"/>
              <a:chExt cx="778079" cy="1249362"/>
            </a:xfrm>
          </p:grpSpPr>
          <p:sp>
            <p:nvSpPr>
              <p:cNvPr id="12" name="Freeform 11">
                <a:extLst>
                  <a:ext uri="{FF2B5EF4-FFF2-40B4-BE49-F238E27FC236}">
                    <a16:creationId xmlns:a16="http://schemas.microsoft.com/office/drawing/2014/main" id="{C2B047E1-1E61-439E-8C68-BC317F17625A}"/>
                  </a:ext>
                </a:extLst>
              </p:cNvPr>
              <p:cNvSpPr>
                <a:spLocks/>
              </p:cNvSpPr>
              <p:nvPr/>
            </p:nvSpPr>
            <p:spPr bwMode="auto">
              <a:xfrm>
                <a:off x="5807075" y="2833688"/>
                <a:ext cx="695325" cy="866775"/>
              </a:xfrm>
              <a:custGeom>
                <a:avLst/>
                <a:gdLst>
                  <a:gd name="T0" fmla="*/ 744 w 974"/>
                  <a:gd name="T1" fmla="*/ 324 h 1216"/>
                  <a:gd name="T2" fmla="*/ 697 w 974"/>
                  <a:gd name="T3" fmla="*/ 281 h 1216"/>
                  <a:gd name="T4" fmla="*/ 490 w 974"/>
                  <a:gd name="T5" fmla="*/ 140 h 1216"/>
                  <a:gd name="T6" fmla="*/ 447 w 974"/>
                  <a:gd name="T7" fmla="*/ 114 h 1216"/>
                  <a:gd name="T8" fmla="*/ 439 w 974"/>
                  <a:gd name="T9" fmla="*/ 6 h 1216"/>
                  <a:gd name="T10" fmla="*/ 264 w 974"/>
                  <a:gd name="T11" fmla="*/ 125 h 1216"/>
                  <a:gd name="T12" fmla="*/ 75 w 974"/>
                  <a:gd name="T13" fmla="*/ 329 h 1216"/>
                  <a:gd name="T14" fmla="*/ 142 w 974"/>
                  <a:gd name="T15" fmla="*/ 602 h 1216"/>
                  <a:gd name="T16" fmla="*/ 49 w 974"/>
                  <a:gd name="T17" fmla="*/ 534 h 1216"/>
                  <a:gd name="T18" fmla="*/ 17 w 974"/>
                  <a:gd name="T19" fmla="*/ 681 h 1216"/>
                  <a:gd name="T20" fmla="*/ 63 w 974"/>
                  <a:gd name="T21" fmla="*/ 772 h 1216"/>
                  <a:gd name="T22" fmla="*/ 23 w 974"/>
                  <a:gd name="T23" fmla="*/ 880 h 1216"/>
                  <a:gd name="T24" fmla="*/ 59 w 974"/>
                  <a:gd name="T25" fmla="*/ 974 h 1216"/>
                  <a:gd name="T26" fmla="*/ 54 w 974"/>
                  <a:gd name="T27" fmla="*/ 1216 h 1216"/>
                  <a:gd name="T28" fmla="*/ 86 w 974"/>
                  <a:gd name="T29" fmla="*/ 1015 h 1216"/>
                  <a:gd name="T30" fmla="*/ 199 w 974"/>
                  <a:gd name="T31" fmla="*/ 1034 h 1216"/>
                  <a:gd name="T32" fmla="*/ 65 w 974"/>
                  <a:gd name="T33" fmla="*/ 868 h 1216"/>
                  <a:gd name="T34" fmla="*/ 210 w 974"/>
                  <a:gd name="T35" fmla="*/ 913 h 1216"/>
                  <a:gd name="T36" fmla="*/ 237 w 974"/>
                  <a:gd name="T37" fmla="*/ 880 h 1216"/>
                  <a:gd name="T38" fmla="*/ 54 w 974"/>
                  <a:gd name="T39" fmla="*/ 589 h 1216"/>
                  <a:gd name="T40" fmla="*/ 273 w 974"/>
                  <a:gd name="T41" fmla="*/ 758 h 1216"/>
                  <a:gd name="T42" fmla="*/ 85 w 974"/>
                  <a:gd name="T43" fmla="*/ 426 h 1216"/>
                  <a:gd name="T44" fmla="*/ 297 w 974"/>
                  <a:gd name="T45" fmla="*/ 154 h 1216"/>
                  <a:gd name="T46" fmla="*/ 410 w 974"/>
                  <a:gd name="T47" fmla="*/ 47 h 1216"/>
                  <a:gd name="T48" fmla="*/ 404 w 974"/>
                  <a:gd name="T49" fmla="*/ 104 h 1216"/>
                  <a:gd name="T50" fmla="*/ 476 w 974"/>
                  <a:gd name="T51" fmla="*/ 182 h 1216"/>
                  <a:gd name="T52" fmla="*/ 658 w 974"/>
                  <a:gd name="T53" fmla="*/ 300 h 1216"/>
                  <a:gd name="T54" fmla="*/ 718 w 974"/>
                  <a:gd name="T55" fmla="*/ 360 h 1216"/>
                  <a:gd name="T56" fmla="*/ 851 w 974"/>
                  <a:gd name="T57" fmla="*/ 664 h 1216"/>
                  <a:gd name="T58" fmla="*/ 631 w 974"/>
                  <a:gd name="T59" fmla="*/ 568 h 1216"/>
                  <a:gd name="T60" fmla="*/ 465 w 974"/>
                  <a:gd name="T61" fmla="*/ 619 h 1216"/>
                  <a:gd name="T62" fmla="*/ 438 w 974"/>
                  <a:gd name="T63" fmla="*/ 649 h 1216"/>
                  <a:gd name="T64" fmla="*/ 500 w 974"/>
                  <a:gd name="T65" fmla="*/ 752 h 1216"/>
                  <a:gd name="T66" fmla="*/ 673 w 974"/>
                  <a:gd name="T67" fmla="*/ 1216 h 1216"/>
                  <a:gd name="T68" fmla="*/ 679 w 974"/>
                  <a:gd name="T69" fmla="*/ 922 h 1216"/>
                  <a:gd name="T70" fmla="*/ 525 w 974"/>
                  <a:gd name="T71" fmla="*/ 715 h 1216"/>
                  <a:gd name="T72" fmla="*/ 584 w 974"/>
                  <a:gd name="T73" fmla="*/ 630 h 1216"/>
                  <a:gd name="T74" fmla="*/ 677 w 974"/>
                  <a:gd name="T75" fmla="*/ 641 h 1216"/>
                  <a:gd name="T76" fmla="*/ 922 w 974"/>
                  <a:gd name="T77" fmla="*/ 471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74" h="1216">
                    <a:moveTo>
                      <a:pt x="922" y="471"/>
                    </a:moveTo>
                    <a:cubicBezTo>
                      <a:pt x="911" y="446"/>
                      <a:pt x="851" y="400"/>
                      <a:pt x="744" y="324"/>
                    </a:cubicBezTo>
                    <a:cubicBezTo>
                      <a:pt x="727" y="313"/>
                      <a:pt x="710" y="301"/>
                      <a:pt x="707" y="298"/>
                    </a:cubicBezTo>
                    <a:cubicBezTo>
                      <a:pt x="704" y="295"/>
                      <a:pt x="701" y="288"/>
                      <a:pt x="697" y="281"/>
                    </a:cubicBezTo>
                    <a:cubicBezTo>
                      <a:pt x="690" y="266"/>
                      <a:pt x="680" y="246"/>
                      <a:pt x="659" y="221"/>
                    </a:cubicBezTo>
                    <a:cubicBezTo>
                      <a:pt x="635" y="191"/>
                      <a:pt x="568" y="167"/>
                      <a:pt x="490" y="140"/>
                    </a:cubicBezTo>
                    <a:cubicBezTo>
                      <a:pt x="471" y="134"/>
                      <a:pt x="450" y="126"/>
                      <a:pt x="445" y="123"/>
                    </a:cubicBezTo>
                    <a:cubicBezTo>
                      <a:pt x="445" y="121"/>
                      <a:pt x="446" y="117"/>
                      <a:pt x="447" y="114"/>
                    </a:cubicBezTo>
                    <a:cubicBezTo>
                      <a:pt x="449" y="105"/>
                      <a:pt x="452" y="93"/>
                      <a:pt x="454" y="76"/>
                    </a:cubicBezTo>
                    <a:cubicBezTo>
                      <a:pt x="458" y="28"/>
                      <a:pt x="445" y="11"/>
                      <a:pt x="439" y="6"/>
                    </a:cubicBezTo>
                    <a:cubicBezTo>
                      <a:pt x="434" y="2"/>
                      <a:pt x="428" y="0"/>
                      <a:pt x="422" y="0"/>
                    </a:cubicBezTo>
                    <a:cubicBezTo>
                      <a:pt x="343" y="7"/>
                      <a:pt x="286" y="93"/>
                      <a:pt x="264" y="125"/>
                    </a:cubicBezTo>
                    <a:cubicBezTo>
                      <a:pt x="261" y="130"/>
                      <a:pt x="261" y="130"/>
                      <a:pt x="261" y="130"/>
                    </a:cubicBezTo>
                    <a:cubicBezTo>
                      <a:pt x="246" y="150"/>
                      <a:pt x="97" y="311"/>
                      <a:pt x="75" y="329"/>
                    </a:cubicBezTo>
                    <a:cubicBezTo>
                      <a:pt x="42" y="356"/>
                      <a:pt x="41" y="430"/>
                      <a:pt x="41" y="430"/>
                    </a:cubicBezTo>
                    <a:cubicBezTo>
                      <a:pt x="41" y="439"/>
                      <a:pt x="41" y="444"/>
                      <a:pt x="142" y="602"/>
                    </a:cubicBezTo>
                    <a:cubicBezTo>
                      <a:pt x="145" y="605"/>
                      <a:pt x="147" y="609"/>
                      <a:pt x="149" y="612"/>
                    </a:cubicBezTo>
                    <a:cubicBezTo>
                      <a:pt x="64" y="537"/>
                      <a:pt x="56" y="535"/>
                      <a:pt x="49" y="534"/>
                    </a:cubicBezTo>
                    <a:cubicBezTo>
                      <a:pt x="40" y="532"/>
                      <a:pt x="30" y="535"/>
                      <a:pt x="23" y="542"/>
                    </a:cubicBezTo>
                    <a:cubicBezTo>
                      <a:pt x="0" y="567"/>
                      <a:pt x="12" y="664"/>
                      <a:pt x="17" y="681"/>
                    </a:cubicBezTo>
                    <a:cubicBezTo>
                      <a:pt x="21" y="698"/>
                      <a:pt x="60" y="746"/>
                      <a:pt x="105" y="797"/>
                    </a:cubicBezTo>
                    <a:cubicBezTo>
                      <a:pt x="85" y="785"/>
                      <a:pt x="69" y="776"/>
                      <a:pt x="63" y="772"/>
                    </a:cubicBezTo>
                    <a:cubicBezTo>
                      <a:pt x="52" y="766"/>
                      <a:pt x="40" y="767"/>
                      <a:pt x="31" y="774"/>
                    </a:cubicBezTo>
                    <a:cubicBezTo>
                      <a:pt x="2" y="796"/>
                      <a:pt x="23" y="879"/>
                      <a:pt x="23" y="880"/>
                    </a:cubicBezTo>
                    <a:cubicBezTo>
                      <a:pt x="27" y="896"/>
                      <a:pt x="60" y="932"/>
                      <a:pt x="99" y="972"/>
                    </a:cubicBezTo>
                    <a:cubicBezTo>
                      <a:pt x="72" y="967"/>
                      <a:pt x="63" y="971"/>
                      <a:pt x="59" y="974"/>
                    </a:cubicBezTo>
                    <a:cubicBezTo>
                      <a:pt x="45" y="981"/>
                      <a:pt x="37" y="992"/>
                      <a:pt x="45" y="1111"/>
                    </a:cubicBezTo>
                    <a:cubicBezTo>
                      <a:pt x="48" y="1156"/>
                      <a:pt x="52" y="1202"/>
                      <a:pt x="54" y="1216"/>
                    </a:cubicBezTo>
                    <a:cubicBezTo>
                      <a:pt x="98" y="1216"/>
                      <a:pt x="98" y="1216"/>
                      <a:pt x="98" y="1216"/>
                    </a:cubicBezTo>
                    <a:cubicBezTo>
                      <a:pt x="90" y="1139"/>
                      <a:pt x="84" y="1047"/>
                      <a:pt x="86" y="1015"/>
                    </a:cubicBezTo>
                    <a:cubicBezTo>
                      <a:pt x="104" y="1018"/>
                      <a:pt x="139" y="1029"/>
                      <a:pt x="172" y="1043"/>
                    </a:cubicBezTo>
                    <a:cubicBezTo>
                      <a:pt x="182" y="1047"/>
                      <a:pt x="193" y="1043"/>
                      <a:pt x="199" y="1034"/>
                    </a:cubicBezTo>
                    <a:cubicBezTo>
                      <a:pt x="205" y="1025"/>
                      <a:pt x="204" y="1014"/>
                      <a:pt x="196" y="1006"/>
                    </a:cubicBezTo>
                    <a:cubicBezTo>
                      <a:pt x="139" y="951"/>
                      <a:pt x="73" y="883"/>
                      <a:pt x="65" y="868"/>
                    </a:cubicBezTo>
                    <a:cubicBezTo>
                      <a:pt x="62" y="856"/>
                      <a:pt x="60" y="836"/>
                      <a:pt x="60" y="822"/>
                    </a:cubicBezTo>
                    <a:cubicBezTo>
                      <a:pt x="105" y="849"/>
                      <a:pt x="208" y="913"/>
                      <a:pt x="210" y="913"/>
                    </a:cubicBezTo>
                    <a:cubicBezTo>
                      <a:pt x="219" y="919"/>
                      <a:pt x="231" y="917"/>
                      <a:pt x="238" y="909"/>
                    </a:cubicBezTo>
                    <a:cubicBezTo>
                      <a:pt x="245" y="900"/>
                      <a:pt x="245" y="888"/>
                      <a:pt x="237" y="880"/>
                    </a:cubicBezTo>
                    <a:cubicBezTo>
                      <a:pt x="156" y="791"/>
                      <a:pt x="67" y="688"/>
                      <a:pt x="59" y="669"/>
                    </a:cubicBezTo>
                    <a:cubicBezTo>
                      <a:pt x="54" y="652"/>
                      <a:pt x="52" y="613"/>
                      <a:pt x="54" y="589"/>
                    </a:cubicBezTo>
                    <a:cubicBezTo>
                      <a:pt x="90" y="618"/>
                      <a:pt x="171" y="690"/>
                      <a:pt x="244" y="758"/>
                    </a:cubicBezTo>
                    <a:cubicBezTo>
                      <a:pt x="252" y="765"/>
                      <a:pt x="264" y="766"/>
                      <a:pt x="273" y="758"/>
                    </a:cubicBezTo>
                    <a:cubicBezTo>
                      <a:pt x="281" y="751"/>
                      <a:pt x="283" y="739"/>
                      <a:pt x="277" y="730"/>
                    </a:cubicBezTo>
                    <a:cubicBezTo>
                      <a:pt x="209" y="625"/>
                      <a:pt x="100" y="455"/>
                      <a:pt x="85" y="426"/>
                    </a:cubicBezTo>
                    <a:cubicBezTo>
                      <a:pt x="86" y="405"/>
                      <a:pt x="93" y="371"/>
                      <a:pt x="103" y="363"/>
                    </a:cubicBezTo>
                    <a:cubicBezTo>
                      <a:pt x="125" y="345"/>
                      <a:pt x="279" y="181"/>
                      <a:pt x="297" y="154"/>
                    </a:cubicBezTo>
                    <a:cubicBezTo>
                      <a:pt x="300" y="150"/>
                      <a:pt x="300" y="150"/>
                      <a:pt x="300" y="150"/>
                    </a:cubicBezTo>
                    <a:cubicBezTo>
                      <a:pt x="316" y="127"/>
                      <a:pt x="359" y="63"/>
                      <a:pt x="410" y="47"/>
                    </a:cubicBezTo>
                    <a:cubicBezTo>
                      <a:pt x="411" y="53"/>
                      <a:pt x="411" y="61"/>
                      <a:pt x="410" y="72"/>
                    </a:cubicBezTo>
                    <a:cubicBezTo>
                      <a:pt x="409" y="85"/>
                      <a:pt x="406" y="95"/>
                      <a:pt x="404" y="104"/>
                    </a:cubicBezTo>
                    <a:cubicBezTo>
                      <a:pt x="400" y="121"/>
                      <a:pt x="394" y="144"/>
                      <a:pt x="421" y="161"/>
                    </a:cubicBezTo>
                    <a:cubicBezTo>
                      <a:pt x="429" y="166"/>
                      <a:pt x="445" y="171"/>
                      <a:pt x="476" y="182"/>
                    </a:cubicBezTo>
                    <a:cubicBezTo>
                      <a:pt x="522" y="197"/>
                      <a:pt x="607" y="227"/>
                      <a:pt x="626" y="249"/>
                    </a:cubicBezTo>
                    <a:cubicBezTo>
                      <a:pt x="643" y="270"/>
                      <a:pt x="651" y="286"/>
                      <a:pt x="658" y="300"/>
                    </a:cubicBezTo>
                    <a:cubicBezTo>
                      <a:pt x="663" y="312"/>
                      <a:pt x="668" y="322"/>
                      <a:pt x="678" y="330"/>
                    </a:cubicBezTo>
                    <a:cubicBezTo>
                      <a:pt x="682" y="335"/>
                      <a:pt x="693" y="343"/>
                      <a:pt x="718" y="360"/>
                    </a:cubicBezTo>
                    <a:cubicBezTo>
                      <a:pt x="760" y="390"/>
                      <a:pt x="871" y="468"/>
                      <a:pt x="881" y="489"/>
                    </a:cubicBezTo>
                    <a:cubicBezTo>
                      <a:pt x="891" y="511"/>
                      <a:pt x="923" y="631"/>
                      <a:pt x="851" y="664"/>
                    </a:cubicBezTo>
                    <a:cubicBezTo>
                      <a:pt x="807" y="685"/>
                      <a:pt x="747" y="639"/>
                      <a:pt x="704" y="606"/>
                    </a:cubicBezTo>
                    <a:cubicBezTo>
                      <a:pt x="672" y="582"/>
                      <a:pt x="651" y="566"/>
                      <a:pt x="631" y="568"/>
                    </a:cubicBezTo>
                    <a:cubicBezTo>
                      <a:pt x="616" y="570"/>
                      <a:pt x="594" y="579"/>
                      <a:pt x="567" y="590"/>
                    </a:cubicBezTo>
                    <a:cubicBezTo>
                      <a:pt x="537" y="602"/>
                      <a:pt x="481" y="625"/>
                      <a:pt x="465" y="619"/>
                    </a:cubicBezTo>
                    <a:cubicBezTo>
                      <a:pt x="457" y="616"/>
                      <a:pt x="447" y="618"/>
                      <a:pt x="441" y="625"/>
                    </a:cubicBezTo>
                    <a:cubicBezTo>
                      <a:pt x="435" y="631"/>
                      <a:pt x="434" y="641"/>
                      <a:pt x="438" y="649"/>
                    </a:cubicBezTo>
                    <a:cubicBezTo>
                      <a:pt x="441" y="656"/>
                      <a:pt x="469" y="716"/>
                      <a:pt x="492" y="743"/>
                    </a:cubicBezTo>
                    <a:cubicBezTo>
                      <a:pt x="493" y="745"/>
                      <a:pt x="496" y="748"/>
                      <a:pt x="500" y="752"/>
                    </a:cubicBezTo>
                    <a:cubicBezTo>
                      <a:pt x="671" y="942"/>
                      <a:pt x="734" y="1104"/>
                      <a:pt x="676" y="1208"/>
                    </a:cubicBezTo>
                    <a:cubicBezTo>
                      <a:pt x="674" y="1211"/>
                      <a:pt x="673" y="1213"/>
                      <a:pt x="673" y="1216"/>
                    </a:cubicBezTo>
                    <a:cubicBezTo>
                      <a:pt x="721" y="1216"/>
                      <a:pt x="721" y="1216"/>
                      <a:pt x="721" y="1216"/>
                    </a:cubicBezTo>
                    <a:cubicBezTo>
                      <a:pt x="758" y="1137"/>
                      <a:pt x="744" y="1038"/>
                      <a:pt x="679" y="922"/>
                    </a:cubicBezTo>
                    <a:cubicBezTo>
                      <a:pt x="627" y="827"/>
                      <a:pt x="556" y="748"/>
                      <a:pt x="532" y="722"/>
                    </a:cubicBezTo>
                    <a:cubicBezTo>
                      <a:pt x="529" y="719"/>
                      <a:pt x="527" y="716"/>
                      <a:pt x="525" y="715"/>
                    </a:cubicBezTo>
                    <a:cubicBezTo>
                      <a:pt x="516" y="703"/>
                      <a:pt x="503" y="681"/>
                      <a:pt x="493" y="662"/>
                    </a:cubicBezTo>
                    <a:cubicBezTo>
                      <a:pt x="518" y="657"/>
                      <a:pt x="548" y="645"/>
                      <a:pt x="584" y="630"/>
                    </a:cubicBezTo>
                    <a:cubicBezTo>
                      <a:pt x="603" y="622"/>
                      <a:pt x="625" y="614"/>
                      <a:pt x="635" y="612"/>
                    </a:cubicBezTo>
                    <a:cubicBezTo>
                      <a:pt x="642" y="614"/>
                      <a:pt x="662" y="629"/>
                      <a:pt x="677" y="641"/>
                    </a:cubicBezTo>
                    <a:cubicBezTo>
                      <a:pt x="726" y="679"/>
                      <a:pt x="801" y="737"/>
                      <a:pt x="870" y="704"/>
                    </a:cubicBezTo>
                    <a:cubicBezTo>
                      <a:pt x="974" y="655"/>
                      <a:pt x="937" y="508"/>
                      <a:pt x="922" y="47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9">
                <a:extLst>
                  <a:ext uri="{FF2B5EF4-FFF2-40B4-BE49-F238E27FC236}">
                    <a16:creationId xmlns:a16="http://schemas.microsoft.com/office/drawing/2014/main" id="{3D17BD71-0BD4-4AD1-A902-0425E7E001C0}"/>
                  </a:ext>
                </a:extLst>
              </p:cNvPr>
              <p:cNvSpPr>
                <a:spLocks/>
              </p:cNvSpPr>
              <p:nvPr/>
            </p:nvSpPr>
            <p:spPr bwMode="auto">
              <a:xfrm>
                <a:off x="5724321" y="3732212"/>
                <a:ext cx="741770" cy="350838"/>
              </a:xfrm>
              <a:custGeom>
                <a:avLst/>
                <a:gdLst>
                  <a:gd name="connsiteX0" fmla="*/ 146047 w 741770"/>
                  <a:gd name="connsiteY0" fmla="*/ 155575 h 350838"/>
                  <a:gd name="connsiteX1" fmla="*/ 595723 w 741770"/>
                  <a:gd name="connsiteY1" fmla="*/ 155575 h 350838"/>
                  <a:gd name="connsiteX2" fmla="*/ 600006 w 741770"/>
                  <a:gd name="connsiteY2" fmla="*/ 159151 h 350838"/>
                  <a:gd name="connsiteX3" fmla="*/ 738478 w 741770"/>
                  <a:gd name="connsiteY3" fmla="*/ 326520 h 350838"/>
                  <a:gd name="connsiteX4" fmla="*/ 727057 w 741770"/>
                  <a:gd name="connsiteY4" fmla="*/ 350838 h 350838"/>
                  <a:gd name="connsiteX5" fmla="*/ 14713 w 741770"/>
                  <a:gd name="connsiteY5" fmla="*/ 350838 h 350838"/>
                  <a:gd name="connsiteX6" fmla="*/ 3292 w 741770"/>
                  <a:gd name="connsiteY6" fmla="*/ 326520 h 350838"/>
                  <a:gd name="connsiteX7" fmla="*/ 141764 w 741770"/>
                  <a:gd name="connsiteY7" fmla="*/ 159151 h 350838"/>
                  <a:gd name="connsiteX8" fmla="*/ 146047 w 741770"/>
                  <a:gd name="connsiteY8" fmla="*/ 155575 h 350838"/>
                  <a:gd name="connsiteX9" fmla="*/ 93070 w 741770"/>
                  <a:gd name="connsiteY9" fmla="*/ 0 h 350838"/>
                  <a:gd name="connsiteX10" fmla="*/ 648699 w 741770"/>
                  <a:gd name="connsiteY10" fmla="*/ 0 h 350838"/>
                  <a:gd name="connsiteX11" fmla="*/ 655841 w 741770"/>
                  <a:gd name="connsiteY11" fmla="*/ 7158 h 350838"/>
                  <a:gd name="connsiteX12" fmla="*/ 655841 w 741770"/>
                  <a:gd name="connsiteY12" fmla="*/ 116668 h 350838"/>
                  <a:gd name="connsiteX13" fmla="*/ 648699 w 741770"/>
                  <a:gd name="connsiteY13" fmla="*/ 123825 h 350838"/>
                  <a:gd name="connsiteX14" fmla="*/ 93070 w 741770"/>
                  <a:gd name="connsiteY14" fmla="*/ 123825 h 350838"/>
                  <a:gd name="connsiteX15" fmla="*/ 85928 w 741770"/>
                  <a:gd name="connsiteY15" fmla="*/ 116668 h 350838"/>
                  <a:gd name="connsiteX16" fmla="*/ 85928 w 741770"/>
                  <a:gd name="connsiteY16" fmla="*/ 7158 h 350838"/>
                  <a:gd name="connsiteX17" fmla="*/ 93070 w 741770"/>
                  <a:gd name="connsiteY17" fmla="*/ 0 h 35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1770" h="350838">
                    <a:moveTo>
                      <a:pt x="146047" y="155575"/>
                    </a:moveTo>
                    <a:cubicBezTo>
                      <a:pt x="146047" y="155575"/>
                      <a:pt x="146047" y="155575"/>
                      <a:pt x="595723" y="155575"/>
                    </a:cubicBezTo>
                    <a:cubicBezTo>
                      <a:pt x="597151" y="157006"/>
                      <a:pt x="598578" y="157721"/>
                      <a:pt x="600006" y="159151"/>
                    </a:cubicBezTo>
                    <a:cubicBezTo>
                      <a:pt x="600006" y="159151"/>
                      <a:pt x="600006" y="159151"/>
                      <a:pt x="738478" y="326520"/>
                    </a:cubicBezTo>
                    <a:cubicBezTo>
                      <a:pt x="746329" y="335818"/>
                      <a:pt x="739192" y="350838"/>
                      <a:pt x="727057" y="350838"/>
                    </a:cubicBezTo>
                    <a:cubicBezTo>
                      <a:pt x="727057" y="350838"/>
                      <a:pt x="727057" y="350838"/>
                      <a:pt x="14713" y="350838"/>
                    </a:cubicBezTo>
                    <a:cubicBezTo>
                      <a:pt x="2578" y="350838"/>
                      <a:pt x="-4559" y="335818"/>
                      <a:pt x="3292" y="326520"/>
                    </a:cubicBezTo>
                    <a:cubicBezTo>
                      <a:pt x="3292" y="326520"/>
                      <a:pt x="3292" y="326520"/>
                      <a:pt x="141764" y="159151"/>
                    </a:cubicBezTo>
                    <a:cubicBezTo>
                      <a:pt x="143192" y="157721"/>
                      <a:pt x="144620" y="157006"/>
                      <a:pt x="146047" y="155575"/>
                    </a:cubicBezTo>
                    <a:close/>
                    <a:moveTo>
                      <a:pt x="93070" y="0"/>
                    </a:moveTo>
                    <a:cubicBezTo>
                      <a:pt x="93070" y="0"/>
                      <a:pt x="93070" y="0"/>
                      <a:pt x="648699" y="0"/>
                    </a:cubicBezTo>
                    <a:cubicBezTo>
                      <a:pt x="652270" y="0"/>
                      <a:pt x="655841" y="3579"/>
                      <a:pt x="655841" y="7158"/>
                    </a:cubicBezTo>
                    <a:cubicBezTo>
                      <a:pt x="655841" y="7158"/>
                      <a:pt x="655841" y="7158"/>
                      <a:pt x="655841" y="116668"/>
                    </a:cubicBezTo>
                    <a:cubicBezTo>
                      <a:pt x="655841" y="120962"/>
                      <a:pt x="652270" y="123825"/>
                      <a:pt x="648699" y="123825"/>
                    </a:cubicBezTo>
                    <a:cubicBezTo>
                      <a:pt x="648699" y="123825"/>
                      <a:pt x="648699" y="123825"/>
                      <a:pt x="93070" y="123825"/>
                    </a:cubicBezTo>
                    <a:cubicBezTo>
                      <a:pt x="89499" y="123825"/>
                      <a:pt x="85928" y="120962"/>
                      <a:pt x="85928" y="116668"/>
                    </a:cubicBezTo>
                    <a:cubicBezTo>
                      <a:pt x="85928" y="116668"/>
                      <a:pt x="85928" y="116668"/>
                      <a:pt x="85928" y="7158"/>
                    </a:cubicBezTo>
                    <a:cubicBezTo>
                      <a:pt x="85928" y="3579"/>
                      <a:pt x="89499" y="0"/>
                      <a:pt x="93070"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grpSp>
      </p:grpSp>
    </p:spTree>
    <p:extLst>
      <p:ext uri="{BB962C8B-B14F-4D97-AF65-F5344CB8AC3E}">
        <p14:creationId xmlns:p14="http://schemas.microsoft.com/office/powerpoint/2010/main" val="13431544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4A45AC-5F46-466E-BC35-E45CB7231A06}"/>
              </a:ext>
            </a:extLst>
          </p:cNvPr>
          <p:cNvSpPr>
            <a:spLocks noGrp="1"/>
          </p:cNvSpPr>
          <p:nvPr>
            <p:ph type="title"/>
          </p:nvPr>
        </p:nvSpPr>
        <p:spPr>
          <a:xfrm>
            <a:off x="630000" y="622800"/>
            <a:ext cx="10933350" cy="664797"/>
          </a:xfrm>
        </p:spPr>
        <p:txBody>
          <a:bodyPr/>
          <a:lstStyle/>
          <a:p>
            <a:r>
              <a:rPr lang="es-AR" dirty="0"/>
              <a:t>Elegimos el modelo de </a:t>
            </a:r>
            <a:r>
              <a:rPr lang="es-AR" b="1" u="sng" dirty="0"/>
              <a:t>Regresión Lineal Múltiple</a:t>
            </a:r>
            <a:r>
              <a:rPr lang="es-AR" dirty="0"/>
              <a:t> ya que presenta el mayor valor de R2 en el set de testeo, con un valor de 35,4%</a:t>
            </a:r>
          </a:p>
        </p:txBody>
      </p:sp>
      <p:sp>
        <p:nvSpPr>
          <p:cNvPr id="4" name="CuadroTexto 3">
            <a:extLst>
              <a:ext uri="{FF2B5EF4-FFF2-40B4-BE49-F238E27FC236}">
                <a16:creationId xmlns:a16="http://schemas.microsoft.com/office/drawing/2014/main" id="{A79CCE3B-9F36-44E6-BA86-6AF492298E44}"/>
              </a:ext>
            </a:extLst>
          </p:cNvPr>
          <p:cNvSpPr txBox="1"/>
          <p:nvPr/>
        </p:nvSpPr>
        <p:spPr>
          <a:xfrm>
            <a:off x="574159" y="1616149"/>
            <a:ext cx="10989192" cy="524185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514350" indent="-514350" algn="just">
              <a:lnSpc>
                <a:spcPct val="150000"/>
              </a:lnSpc>
              <a:spcBef>
                <a:spcPts val="600"/>
              </a:spcBef>
              <a:buFont typeface="+mj-lt"/>
              <a:buAutoNum type="romanUcPeriod"/>
            </a:pPr>
            <a:r>
              <a:rPr lang="es-ES" sz="2000" b="1" dirty="0">
                <a:solidFill>
                  <a:srgbClr val="333333"/>
                </a:solidFill>
                <a:latin typeface="+mj-lt"/>
              </a:rPr>
              <a:t>Corrimos el modelo con las variables originales del primer desafío y los R</a:t>
            </a:r>
            <a:r>
              <a:rPr lang="es-ES" sz="2000" b="1" baseline="30000" dirty="0">
                <a:solidFill>
                  <a:srgbClr val="333333"/>
                </a:solidFill>
                <a:latin typeface="+mj-lt"/>
              </a:rPr>
              <a:t>2</a:t>
            </a:r>
            <a:r>
              <a:rPr lang="es-ES" sz="2000" b="1" dirty="0">
                <a:solidFill>
                  <a:srgbClr val="333333"/>
                </a:solidFill>
                <a:latin typeface="+mj-lt"/>
              </a:rPr>
              <a:t> no superaban el 5%</a:t>
            </a:r>
          </a:p>
          <a:p>
            <a:pPr marL="514350" indent="-514350" algn="just">
              <a:lnSpc>
                <a:spcPct val="150000"/>
              </a:lnSpc>
              <a:spcBef>
                <a:spcPts val="600"/>
              </a:spcBef>
              <a:buFont typeface="+mj-lt"/>
              <a:buAutoNum type="romanUcPeriod"/>
            </a:pPr>
            <a:r>
              <a:rPr lang="es-ES" sz="2000" b="1" dirty="0">
                <a:solidFill>
                  <a:srgbClr val="333333"/>
                </a:solidFill>
                <a:latin typeface="+mj-lt"/>
              </a:rPr>
              <a:t>Tuvimos que incluir </a:t>
            </a:r>
            <a:r>
              <a:rPr lang="es-ES" sz="2000" b="1" dirty="0" err="1">
                <a:solidFill>
                  <a:srgbClr val="333333"/>
                </a:solidFill>
                <a:latin typeface="+mj-lt"/>
              </a:rPr>
              <a:t>datasets</a:t>
            </a:r>
            <a:r>
              <a:rPr lang="es-ES" sz="2000" b="1" dirty="0">
                <a:solidFill>
                  <a:srgbClr val="333333"/>
                </a:solidFill>
                <a:latin typeface="+mj-lt"/>
              </a:rPr>
              <a:t> del GCBA para enriquecer el modelo con información georreferenciada</a:t>
            </a:r>
          </a:p>
          <a:p>
            <a:pPr marL="514350" indent="-514350" algn="just">
              <a:lnSpc>
                <a:spcPct val="150000"/>
              </a:lnSpc>
              <a:spcBef>
                <a:spcPts val="600"/>
              </a:spcBef>
              <a:buFont typeface="+mj-lt"/>
              <a:buAutoNum type="romanUcPeriod"/>
            </a:pPr>
            <a:r>
              <a:rPr lang="es-ES" sz="2000" b="1" dirty="0">
                <a:solidFill>
                  <a:srgbClr val="333333"/>
                </a:solidFill>
                <a:latin typeface="+mj-lt"/>
              </a:rPr>
              <a:t>Validamos la hipótesis de que un departamento sobre avenidas es más caro que una alejado de las mismas</a:t>
            </a:r>
          </a:p>
          <a:p>
            <a:pPr marL="514350" indent="-514350" algn="just">
              <a:lnSpc>
                <a:spcPct val="150000"/>
              </a:lnSpc>
              <a:spcBef>
                <a:spcPts val="600"/>
              </a:spcBef>
              <a:buFont typeface="+mj-lt"/>
              <a:buAutoNum type="romanUcPeriod"/>
            </a:pPr>
            <a:r>
              <a:rPr lang="es-ES" sz="2000" b="1" dirty="0">
                <a:solidFill>
                  <a:srgbClr val="333333"/>
                </a:solidFill>
                <a:latin typeface="+mj-lt"/>
              </a:rPr>
              <a:t>Incorporar una variable para generar clústeres geográficos por tipo de propiedad generó mejoras en el modelo</a:t>
            </a:r>
          </a:p>
          <a:p>
            <a:pPr marL="514350" indent="-514350" algn="just">
              <a:lnSpc>
                <a:spcPct val="150000"/>
              </a:lnSpc>
              <a:spcBef>
                <a:spcPts val="600"/>
              </a:spcBef>
              <a:buFont typeface="+mj-lt"/>
              <a:buAutoNum type="romanUcPeriod"/>
            </a:pPr>
            <a:r>
              <a:rPr lang="es-ES" b="1" dirty="0">
                <a:solidFill>
                  <a:srgbClr val="333333"/>
                </a:solidFill>
                <a:latin typeface="+mj-lt"/>
              </a:rPr>
              <a:t>Utilizamos la librearía </a:t>
            </a:r>
            <a:r>
              <a:rPr lang="es-ES" b="1" i="1" u="sng" dirty="0" err="1">
                <a:solidFill>
                  <a:srgbClr val="333333"/>
                </a:solidFill>
                <a:latin typeface="+mj-lt"/>
              </a:rPr>
              <a:t>yellowbricks</a:t>
            </a:r>
            <a:r>
              <a:rPr lang="es-ES" b="1" dirty="0">
                <a:solidFill>
                  <a:srgbClr val="333333"/>
                </a:solidFill>
                <a:latin typeface="+mj-lt"/>
              </a:rPr>
              <a:t> para identificar visualmente los </a:t>
            </a:r>
            <a:r>
              <a:rPr lang="es-ES" b="1" i="1" dirty="0" err="1">
                <a:solidFill>
                  <a:srgbClr val="333333"/>
                </a:solidFill>
                <a:latin typeface="+mj-lt"/>
              </a:rPr>
              <a:t>aplhas</a:t>
            </a:r>
            <a:r>
              <a:rPr lang="es-ES" b="1" dirty="0">
                <a:solidFill>
                  <a:srgbClr val="333333"/>
                </a:solidFill>
                <a:latin typeface="+mj-lt"/>
              </a:rPr>
              <a:t> óptimos de cada modelo</a:t>
            </a:r>
          </a:p>
          <a:p>
            <a:pPr marL="514350" indent="-514350" algn="just">
              <a:lnSpc>
                <a:spcPct val="150000"/>
              </a:lnSpc>
              <a:spcBef>
                <a:spcPts val="600"/>
              </a:spcBef>
              <a:buFont typeface="+mj-lt"/>
              <a:buAutoNum type="romanUcPeriod"/>
            </a:pPr>
            <a:endParaRPr lang="es-ES" b="1" dirty="0">
              <a:solidFill>
                <a:srgbClr val="333333"/>
              </a:solidFill>
              <a:latin typeface="+mj-lt"/>
            </a:endParaRPr>
          </a:p>
        </p:txBody>
      </p:sp>
    </p:spTree>
    <p:extLst>
      <p:ext uri="{BB962C8B-B14F-4D97-AF65-F5344CB8AC3E}">
        <p14:creationId xmlns:p14="http://schemas.microsoft.com/office/powerpoint/2010/main" val="9378462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76810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B3B7E83-270F-46BE-B6B4-78621B981FBA}"/>
              </a:ext>
            </a:extLst>
          </p:cNvPr>
          <p:cNvSpPr txBox="1"/>
          <p:nvPr/>
        </p:nvSpPr>
        <p:spPr>
          <a:xfrm>
            <a:off x="4429288" y="914400"/>
            <a:ext cx="7630632" cy="52912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lnSpc>
                <a:spcPct val="150000"/>
              </a:lnSpc>
              <a:buAutoNum type="arabicPeriod"/>
            </a:pPr>
            <a:r>
              <a:rPr lang="es-AR" sz="2000" b="1" dirty="0">
                <a:solidFill>
                  <a:srgbClr val="575757"/>
                </a:solidFill>
              </a:rPr>
              <a:t>Actualización del </a:t>
            </a:r>
            <a:r>
              <a:rPr lang="es-AR" sz="2000" b="1" dirty="0" err="1">
                <a:solidFill>
                  <a:srgbClr val="575757"/>
                </a:solidFill>
              </a:rPr>
              <a:t>dataset</a:t>
            </a:r>
            <a:endParaRPr lang="es-AR" sz="2000" b="1" dirty="0">
              <a:solidFill>
                <a:srgbClr val="575757"/>
              </a:solidFill>
            </a:endParaRPr>
          </a:p>
          <a:p>
            <a:pPr marL="342900" indent="-342900">
              <a:lnSpc>
                <a:spcPct val="150000"/>
              </a:lnSpc>
              <a:buAutoNum type="arabicPeriod"/>
            </a:pPr>
            <a:endParaRPr lang="es-AR" sz="2000" b="1" dirty="0">
              <a:solidFill>
                <a:srgbClr val="575757"/>
              </a:solidFill>
            </a:endParaRPr>
          </a:p>
          <a:p>
            <a:pPr marL="342900" indent="-342900">
              <a:lnSpc>
                <a:spcPct val="150000"/>
              </a:lnSpc>
              <a:buFontTx/>
              <a:buAutoNum type="arabicPeriod"/>
            </a:pPr>
            <a:r>
              <a:rPr lang="es-AR" sz="2000" b="1" dirty="0">
                <a:solidFill>
                  <a:srgbClr val="575757"/>
                </a:solidFill>
              </a:rPr>
              <a:t>Modelado de variables auxiliares, </a:t>
            </a:r>
            <a:r>
              <a:rPr lang="es-AR" sz="2000" b="1" dirty="0" err="1">
                <a:solidFill>
                  <a:srgbClr val="575757"/>
                </a:solidFill>
              </a:rPr>
              <a:t>dummies</a:t>
            </a:r>
            <a:r>
              <a:rPr lang="es-AR" sz="2000" b="1" dirty="0">
                <a:solidFill>
                  <a:srgbClr val="575757"/>
                </a:solidFill>
              </a:rPr>
              <a:t> e interacciones</a:t>
            </a:r>
          </a:p>
          <a:p>
            <a:pPr marL="342900" indent="-342900">
              <a:lnSpc>
                <a:spcPct val="150000"/>
              </a:lnSpc>
              <a:buFontTx/>
              <a:buAutoNum type="arabicPeriod"/>
            </a:pPr>
            <a:endParaRPr lang="es-AR" sz="2000" b="1" dirty="0">
              <a:solidFill>
                <a:srgbClr val="575757"/>
              </a:solidFill>
            </a:endParaRPr>
          </a:p>
          <a:p>
            <a:pPr marL="342900" indent="-342900">
              <a:lnSpc>
                <a:spcPct val="150000"/>
              </a:lnSpc>
              <a:buFontTx/>
              <a:buAutoNum type="arabicPeriod"/>
            </a:pPr>
            <a:r>
              <a:rPr lang="es-AR" sz="2000" b="1" dirty="0">
                <a:solidFill>
                  <a:srgbClr val="575757"/>
                </a:solidFill>
              </a:rPr>
              <a:t>Modelos:</a:t>
            </a:r>
          </a:p>
          <a:p>
            <a:pPr marL="800100" lvl="1" indent="-342900">
              <a:lnSpc>
                <a:spcPct val="150000"/>
              </a:lnSpc>
              <a:buFontTx/>
              <a:buAutoNum type="arabicPeriod"/>
            </a:pPr>
            <a:r>
              <a:rPr lang="es-AR" sz="2000" b="1" dirty="0">
                <a:solidFill>
                  <a:srgbClr val="575757"/>
                </a:solidFill>
              </a:rPr>
              <a:t>LR</a:t>
            </a:r>
          </a:p>
          <a:p>
            <a:pPr marL="800100" lvl="1" indent="-342900">
              <a:lnSpc>
                <a:spcPct val="150000"/>
              </a:lnSpc>
              <a:buFontTx/>
              <a:buAutoNum type="arabicPeriod"/>
            </a:pPr>
            <a:r>
              <a:rPr lang="es-AR" sz="2000" b="1" dirty="0">
                <a:solidFill>
                  <a:srgbClr val="575757"/>
                </a:solidFill>
              </a:rPr>
              <a:t>LASSO</a:t>
            </a:r>
          </a:p>
          <a:p>
            <a:pPr marL="800100" lvl="1" indent="-342900">
              <a:lnSpc>
                <a:spcPct val="150000"/>
              </a:lnSpc>
              <a:buFontTx/>
              <a:buAutoNum type="arabicPeriod"/>
            </a:pPr>
            <a:r>
              <a:rPr lang="es-AR" sz="2000" b="1" dirty="0">
                <a:solidFill>
                  <a:srgbClr val="575757"/>
                </a:solidFill>
              </a:rPr>
              <a:t>RIDGE</a:t>
            </a:r>
          </a:p>
          <a:p>
            <a:pPr marL="800100" lvl="1" indent="-342900">
              <a:lnSpc>
                <a:spcPct val="150000"/>
              </a:lnSpc>
              <a:buFontTx/>
              <a:buAutoNum type="arabicPeriod"/>
            </a:pPr>
            <a:r>
              <a:rPr lang="es-AR" sz="2000" b="1" dirty="0" err="1">
                <a:solidFill>
                  <a:srgbClr val="575757"/>
                </a:solidFill>
              </a:rPr>
              <a:t>ElasticNet</a:t>
            </a:r>
            <a:endParaRPr lang="es-AR" sz="2000" b="1" dirty="0">
              <a:solidFill>
                <a:srgbClr val="575757"/>
              </a:solidFill>
            </a:endParaRPr>
          </a:p>
          <a:p>
            <a:pPr marL="800100" lvl="1" indent="-342900">
              <a:lnSpc>
                <a:spcPct val="150000"/>
              </a:lnSpc>
              <a:buFontTx/>
              <a:buAutoNum type="arabicPeriod"/>
            </a:pPr>
            <a:endParaRPr lang="es-AR" sz="2000" b="1" dirty="0">
              <a:solidFill>
                <a:srgbClr val="575757"/>
              </a:solidFill>
            </a:endParaRPr>
          </a:p>
          <a:p>
            <a:pPr marL="342900" indent="-342900">
              <a:lnSpc>
                <a:spcPct val="150000"/>
              </a:lnSpc>
              <a:buFontTx/>
              <a:buAutoNum type="arabicPeriod"/>
            </a:pPr>
            <a:r>
              <a:rPr lang="es-AR" sz="2000" b="1" dirty="0">
                <a:solidFill>
                  <a:srgbClr val="575757"/>
                </a:solidFill>
              </a:rPr>
              <a:t>Conclusiones</a:t>
            </a:r>
          </a:p>
        </p:txBody>
      </p:sp>
    </p:spTree>
    <p:extLst>
      <p:ext uri="{BB962C8B-B14F-4D97-AF65-F5344CB8AC3E}">
        <p14:creationId xmlns:p14="http://schemas.microsoft.com/office/powerpoint/2010/main" val="39235940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E3086C3-0AC8-43C5-88C3-49BB2744F95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2296" name="think-cell Slide" r:id="rId5" imgW="395" imgH="396" progId="TCLayout.ActiveDocument.1">
                  <p:embed/>
                </p:oleObj>
              </mc:Choice>
              <mc:Fallback>
                <p:oleObj name="think-cell Slide" r:id="rId5" imgW="395" imgH="396" progId="TCLayout.ActiveDocument.1">
                  <p:embed/>
                  <p:pic>
                    <p:nvPicPr>
                      <p:cNvPr id="2" name="Object 1" hidden="1">
                        <a:extLst>
                          <a:ext uri="{FF2B5EF4-FFF2-40B4-BE49-F238E27FC236}">
                            <a16:creationId xmlns:a16="http://schemas.microsoft.com/office/drawing/2014/main" id="{3E3086C3-0AC8-43C5-88C3-49BB2744F95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177" name="Shape 1177"/>
          <p:cNvSpPr txBox="1">
            <a:spLocks noGrp="1"/>
          </p:cNvSpPr>
          <p:nvPr>
            <p:ph type="title"/>
          </p:nvPr>
        </p:nvSpPr>
        <p:spPr>
          <a:xfrm>
            <a:off x="630000" y="3826800"/>
            <a:ext cx="10936800" cy="2041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5400"/>
              <a:buFont typeface="Trebuchet MS"/>
              <a:buNone/>
            </a:pPr>
            <a:r>
              <a:rPr lang="en-US" sz="5400" b="0" i="0" u="none" strike="noStrike" cap="none" dirty="0" err="1">
                <a:solidFill>
                  <a:schemeClr val="dk2"/>
                </a:solidFill>
                <a:latin typeface="Trebuchet MS"/>
                <a:ea typeface="Trebuchet MS"/>
                <a:cs typeface="Trebuchet MS"/>
                <a:sym typeface="Trebuchet MS"/>
              </a:rPr>
              <a:t>Actualización</a:t>
            </a:r>
            <a:r>
              <a:rPr lang="en-US" sz="5400" b="0" i="0" u="none" strike="noStrike" cap="none" dirty="0">
                <a:solidFill>
                  <a:schemeClr val="dk2"/>
                </a:solidFill>
                <a:latin typeface="Trebuchet MS"/>
                <a:ea typeface="Trebuchet MS"/>
                <a:cs typeface="Trebuchet MS"/>
                <a:sym typeface="Trebuchet MS"/>
              </a:rPr>
              <a:t> del dataset</a:t>
            </a:r>
            <a:endParaRPr sz="5400" b="0" i="0" u="none" strike="noStrike" cap="none" dirty="0">
              <a:solidFill>
                <a:schemeClr val="dk2"/>
              </a:solidFill>
              <a:latin typeface="Trebuchet MS"/>
              <a:ea typeface="Trebuchet MS"/>
              <a:cs typeface="Trebuchet MS"/>
              <a:sym typeface="Trebuchet MS"/>
            </a:endParaRPr>
          </a:p>
        </p:txBody>
      </p:sp>
      <p:grpSp>
        <p:nvGrpSpPr>
          <p:cNvPr id="9" name="Group 8">
            <a:extLst>
              <a:ext uri="{FF2B5EF4-FFF2-40B4-BE49-F238E27FC236}">
                <a16:creationId xmlns:a16="http://schemas.microsoft.com/office/drawing/2014/main" id="{C160932D-BB5B-4D86-9612-89740F7F22A1}"/>
              </a:ext>
            </a:extLst>
          </p:cNvPr>
          <p:cNvGrpSpPr>
            <a:grpSpLocks noChangeAspect="1"/>
          </p:cNvGrpSpPr>
          <p:nvPr/>
        </p:nvGrpSpPr>
        <p:grpSpPr>
          <a:xfrm>
            <a:off x="602704" y="1925918"/>
            <a:ext cx="1645920" cy="1645920"/>
            <a:chOff x="5273675" y="2606675"/>
            <a:chExt cx="1644650" cy="1644650"/>
          </a:xfrm>
        </p:grpSpPr>
        <p:sp>
          <p:nvSpPr>
            <p:cNvPr id="10" name="AutoShape 9">
              <a:extLst>
                <a:ext uri="{FF2B5EF4-FFF2-40B4-BE49-F238E27FC236}">
                  <a16:creationId xmlns:a16="http://schemas.microsoft.com/office/drawing/2014/main" id="{FCA4A2F9-A180-476C-AE2E-31613D20CF0D}"/>
                </a:ext>
              </a:extLst>
            </p:cNvPr>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6ADCA122-D6EE-4961-BFDD-75E11EE6AE46}"/>
                </a:ext>
              </a:extLst>
            </p:cNvPr>
            <p:cNvGrpSpPr/>
            <p:nvPr/>
          </p:nvGrpSpPr>
          <p:grpSpPr>
            <a:xfrm>
              <a:off x="5724321" y="2833688"/>
              <a:ext cx="778079" cy="1249362"/>
              <a:chOff x="5724321" y="2833688"/>
              <a:chExt cx="778079" cy="1249362"/>
            </a:xfrm>
          </p:grpSpPr>
          <p:sp>
            <p:nvSpPr>
              <p:cNvPr id="12" name="Freeform 11">
                <a:extLst>
                  <a:ext uri="{FF2B5EF4-FFF2-40B4-BE49-F238E27FC236}">
                    <a16:creationId xmlns:a16="http://schemas.microsoft.com/office/drawing/2014/main" id="{C2B047E1-1E61-439E-8C68-BC317F17625A}"/>
                  </a:ext>
                </a:extLst>
              </p:cNvPr>
              <p:cNvSpPr>
                <a:spLocks/>
              </p:cNvSpPr>
              <p:nvPr/>
            </p:nvSpPr>
            <p:spPr bwMode="auto">
              <a:xfrm>
                <a:off x="5807075" y="2833688"/>
                <a:ext cx="695325" cy="866775"/>
              </a:xfrm>
              <a:custGeom>
                <a:avLst/>
                <a:gdLst>
                  <a:gd name="T0" fmla="*/ 744 w 974"/>
                  <a:gd name="T1" fmla="*/ 324 h 1216"/>
                  <a:gd name="T2" fmla="*/ 697 w 974"/>
                  <a:gd name="T3" fmla="*/ 281 h 1216"/>
                  <a:gd name="T4" fmla="*/ 490 w 974"/>
                  <a:gd name="T5" fmla="*/ 140 h 1216"/>
                  <a:gd name="T6" fmla="*/ 447 w 974"/>
                  <a:gd name="T7" fmla="*/ 114 h 1216"/>
                  <a:gd name="T8" fmla="*/ 439 w 974"/>
                  <a:gd name="T9" fmla="*/ 6 h 1216"/>
                  <a:gd name="T10" fmla="*/ 264 w 974"/>
                  <a:gd name="T11" fmla="*/ 125 h 1216"/>
                  <a:gd name="T12" fmla="*/ 75 w 974"/>
                  <a:gd name="T13" fmla="*/ 329 h 1216"/>
                  <a:gd name="T14" fmla="*/ 142 w 974"/>
                  <a:gd name="T15" fmla="*/ 602 h 1216"/>
                  <a:gd name="T16" fmla="*/ 49 w 974"/>
                  <a:gd name="T17" fmla="*/ 534 h 1216"/>
                  <a:gd name="T18" fmla="*/ 17 w 974"/>
                  <a:gd name="T19" fmla="*/ 681 h 1216"/>
                  <a:gd name="T20" fmla="*/ 63 w 974"/>
                  <a:gd name="T21" fmla="*/ 772 h 1216"/>
                  <a:gd name="T22" fmla="*/ 23 w 974"/>
                  <a:gd name="T23" fmla="*/ 880 h 1216"/>
                  <a:gd name="T24" fmla="*/ 59 w 974"/>
                  <a:gd name="T25" fmla="*/ 974 h 1216"/>
                  <a:gd name="T26" fmla="*/ 54 w 974"/>
                  <a:gd name="T27" fmla="*/ 1216 h 1216"/>
                  <a:gd name="T28" fmla="*/ 86 w 974"/>
                  <a:gd name="T29" fmla="*/ 1015 h 1216"/>
                  <a:gd name="T30" fmla="*/ 199 w 974"/>
                  <a:gd name="T31" fmla="*/ 1034 h 1216"/>
                  <a:gd name="T32" fmla="*/ 65 w 974"/>
                  <a:gd name="T33" fmla="*/ 868 h 1216"/>
                  <a:gd name="T34" fmla="*/ 210 w 974"/>
                  <a:gd name="T35" fmla="*/ 913 h 1216"/>
                  <a:gd name="T36" fmla="*/ 237 w 974"/>
                  <a:gd name="T37" fmla="*/ 880 h 1216"/>
                  <a:gd name="T38" fmla="*/ 54 w 974"/>
                  <a:gd name="T39" fmla="*/ 589 h 1216"/>
                  <a:gd name="T40" fmla="*/ 273 w 974"/>
                  <a:gd name="T41" fmla="*/ 758 h 1216"/>
                  <a:gd name="T42" fmla="*/ 85 w 974"/>
                  <a:gd name="T43" fmla="*/ 426 h 1216"/>
                  <a:gd name="T44" fmla="*/ 297 w 974"/>
                  <a:gd name="T45" fmla="*/ 154 h 1216"/>
                  <a:gd name="T46" fmla="*/ 410 w 974"/>
                  <a:gd name="T47" fmla="*/ 47 h 1216"/>
                  <a:gd name="T48" fmla="*/ 404 w 974"/>
                  <a:gd name="T49" fmla="*/ 104 h 1216"/>
                  <a:gd name="T50" fmla="*/ 476 w 974"/>
                  <a:gd name="T51" fmla="*/ 182 h 1216"/>
                  <a:gd name="T52" fmla="*/ 658 w 974"/>
                  <a:gd name="T53" fmla="*/ 300 h 1216"/>
                  <a:gd name="T54" fmla="*/ 718 w 974"/>
                  <a:gd name="T55" fmla="*/ 360 h 1216"/>
                  <a:gd name="T56" fmla="*/ 851 w 974"/>
                  <a:gd name="T57" fmla="*/ 664 h 1216"/>
                  <a:gd name="T58" fmla="*/ 631 w 974"/>
                  <a:gd name="T59" fmla="*/ 568 h 1216"/>
                  <a:gd name="T60" fmla="*/ 465 w 974"/>
                  <a:gd name="T61" fmla="*/ 619 h 1216"/>
                  <a:gd name="T62" fmla="*/ 438 w 974"/>
                  <a:gd name="T63" fmla="*/ 649 h 1216"/>
                  <a:gd name="T64" fmla="*/ 500 w 974"/>
                  <a:gd name="T65" fmla="*/ 752 h 1216"/>
                  <a:gd name="T66" fmla="*/ 673 w 974"/>
                  <a:gd name="T67" fmla="*/ 1216 h 1216"/>
                  <a:gd name="T68" fmla="*/ 679 w 974"/>
                  <a:gd name="T69" fmla="*/ 922 h 1216"/>
                  <a:gd name="T70" fmla="*/ 525 w 974"/>
                  <a:gd name="T71" fmla="*/ 715 h 1216"/>
                  <a:gd name="T72" fmla="*/ 584 w 974"/>
                  <a:gd name="T73" fmla="*/ 630 h 1216"/>
                  <a:gd name="T74" fmla="*/ 677 w 974"/>
                  <a:gd name="T75" fmla="*/ 641 h 1216"/>
                  <a:gd name="T76" fmla="*/ 922 w 974"/>
                  <a:gd name="T77" fmla="*/ 471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74" h="1216">
                    <a:moveTo>
                      <a:pt x="922" y="471"/>
                    </a:moveTo>
                    <a:cubicBezTo>
                      <a:pt x="911" y="446"/>
                      <a:pt x="851" y="400"/>
                      <a:pt x="744" y="324"/>
                    </a:cubicBezTo>
                    <a:cubicBezTo>
                      <a:pt x="727" y="313"/>
                      <a:pt x="710" y="301"/>
                      <a:pt x="707" y="298"/>
                    </a:cubicBezTo>
                    <a:cubicBezTo>
                      <a:pt x="704" y="295"/>
                      <a:pt x="701" y="288"/>
                      <a:pt x="697" y="281"/>
                    </a:cubicBezTo>
                    <a:cubicBezTo>
                      <a:pt x="690" y="266"/>
                      <a:pt x="680" y="246"/>
                      <a:pt x="659" y="221"/>
                    </a:cubicBezTo>
                    <a:cubicBezTo>
                      <a:pt x="635" y="191"/>
                      <a:pt x="568" y="167"/>
                      <a:pt x="490" y="140"/>
                    </a:cubicBezTo>
                    <a:cubicBezTo>
                      <a:pt x="471" y="134"/>
                      <a:pt x="450" y="126"/>
                      <a:pt x="445" y="123"/>
                    </a:cubicBezTo>
                    <a:cubicBezTo>
                      <a:pt x="445" y="121"/>
                      <a:pt x="446" y="117"/>
                      <a:pt x="447" y="114"/>
                    </a:cubicBezTo>
                    <a:cubicBezTo>
                      <a:pt x="449" y="105"/>
                      <a:pt x="452" y="93"/>
                      <a:pt x="454" y="76"/>
                    </a:cubicBezTo>
                    <a:cubicBezTo>
                      <a:pt x="458" y="28"/>
                      <a:pt x="445" y="11"/>
                      <a:pt x="439" y="6"/>
                    </a:cubicBezTo>
                    <a:cubicBezTo>
                      <a:pt x="434" y="2"/>
                      <a:pt x="428" y="0"/>
                      <a:pt x="422" y="0"/>
                    </a:cubicBezTo>
                    <a:cubicBezTo>
                      <a:pt x="343" y="7"/>
                      <a:pt x="286" y="93"/>
                      <a:pt x="264" y="125"/>
                    </a:cubicBezTo>
                    <a:cubicBezTo>
                      <a:pt x="261" y="130"/>
                      <a:pt x="261" y="130"/>
                      <a:pt x="261" y="130"/>
                    </a:cubicBezTo>
                    <a:cubicBezTo>
                      <a:pt x="246" y="150"/>
                      <a:pt x="97" y="311"/>
                      <a:pt x="75" y="329"/>
                    </a:cubicBezTo>
                    <a:cubicBezTo>
                      <a:pt x="42" y="356"/>
                      <a:pt x="41" y="430"/>
                      <a:pt x="41" y="430"/>
                    </a:cubicBezTo>
                    <a:cubicBezTo>
                      <a:pt x="41" y="439"/>
                      <a:pt x="41" y="444"/>
                      <a:pt x="142" y="602"/>
                    </a:cubicBezTo>
                    <a:cubicBezTo>
                      <a:pt x="145" y="605"/>
                      <a:pt x="147" y="609"/>
                      <a:pt x="149" y="612"/>
                    </a:cubicBezTo>
                    <a:cubicBezTo>
                      <a:pt x="64" y="537"/>
                      <a:pt x="56" y="535"/>
                      <a:pt x="49" y="534"/>
                    </a:cubicBezTo>
                    <a:cubicBezTo>
                      <a:pt x="40" y="532"/>
                      <a:pt x="30" y="535"/>
                      <a:pt x="23" y="542"/>
                    </a:cubicBezTo>
                    <a:cubicBezTo>
                      <a:pt x="0" y="567"/>
                      <a:pt x="12" y="664"/>
                      <a:pt x="17" y="681"/>
                    </a:cubicBezTo>
                    <a:cubicBezTo>
                      <a:pt x="21" y="698"/>
                      <a:pt x="60" y="746"/>
                      <a:pt x="105" y="797"/>
                    </a:cubicBezTo>
                    <a:cubicBezTo>
                      <a:pt x="85" y="785"/>
                      <a:pt x="69" y="776"/>
                      <a:pt x="63" y="772"/>
                    </a:cubicBezTo>
                    <a:cubicBezTo>
                      <a:pt x="52" y="766"/>
                      <a:pt x="40" y="767"/>
                      <a:pt x="31" y="774"/>
                    </a:cubicBezTo>
                    <a:cubicBezTo>
                      <a:pt x="2" y="796"/>
                      <a:pt x="23" y="879"/>
                      <a:pt x="23" y="880"/>
                    </a:cubicBezTo>
                    <a:cubicBezTo>
                      <a:pt x="27" y="896"/>
                      <a:pt x="60" y="932"/>
                      <a:pt x="99" y="972"/>
                    </a:cubicBezTo>
                    <a:cubicBezTo>
                      <a:pt x="72" y="967"/>
                      <a:pt x="63" y="971"/>
                      <a:pt x="59" y="974"/>
                    </a:cubicBezTo>
                    <a:cubicBezTo>
                      <a:pt x="45" y="981"/>
                      <a:pt x="37" y="992"/>
                      <a:pt x="45" y="1111"/>
                    </a:cubicBezTo>
                    <a:cubicBezTo>
                      <a:pt x="48" y="1156"/>
                      <a:pt x="52" y="1202"/>
                      <a:pt x="54" y="1216"/>
                    </a:cubicBezTo>
                    <a:cubicBezTo>
                      <a:pt x="98" y="1216"/>
                      <a:pt x="98" y="1216"/>
                      <a:pt x="98" y="1216"/>
                    </a:cubicBezTo>
                    <a:cubicBezTo>
                      <a:pt x="90" y="1139"/>
                      <a:pt x="84" y="1047"/>
                      <a:pt x="86" y="1015"/>
                    </a:cubicBezTo>
                    <a:cubicBezTo>
                      <a:pt x="104" y="1018"/>
                      <a:pt x="139" y="1029"/>
                      <a:pt x="172" y="1043"/>
                    </a:cubicBezTo>
                    <a:cubicBezTo>
                      <a:pt x="182" y="1047"/>
                      <a:pt x="193" y="1043"/>
                      <a:pt x="199" y="1034"/>
                    </a:cubicBezTo>
                    <a:cubicBezTo>
                      <a:pt x="205" y="1025"/>
                      <a:pt x="204" y="1014"/>
                      <a:pt x="196" y="1006"/>
                    </a:cubicBezTo>
                    <a:cubicBezTo>
                      <a:pt x="139" y="951"/>
                      <a:pt x="73" y="883"/>
                      <a:pt x="65" y="868"/>
                    </a:cubicBezTo>
                    <a:cubicBezTo>
                      <a:pt x="62" y="856"/>
                      <a:pt x="60" y="836"/>
                      <a:pt x="60" y="822"/>
                    </a:cubicBezTo>
                    <a:cubicBezTo>
                      <a:pt x="105" y="849"/>
                      <a:pt x="208" y="913"/>
                      <a:pt x="210" y="913"/>
                    </a:cubicBezTo>
                    <a:cubicBezTo>
                      <a:pt x="219" y="919"/>
                      <a:pt x="231" y="917"/>
                      <a:pt x="238" y="909"/>
                    </a:cubicBezTo>
                    <a:cubicBezTo>
                      <a:pt x="245" y="900"/>
                      <a:pt x="245" y="888"/>
                      <a:pt x="237" y="880"/>
                    </a:cubicBezTo>
                    <a:cubicBezTo>
                      <a:pt x="156" y="791"/>
                      <a:pt x="67" y="688"/>
                      <a:pt x="59" y="669"/>
                    </a:cubicBezTo>
                    <a:cubicBezTo>
                      <a:pt x="54" y="652"/>
                      <a:pt x="52" y="613"/>
                      <a:pt x="54" y="589"/>
                    </a:cubicBezTo>
                    <a:cubicBezTo>
                      <a:pt x="90" y="618"/>
                      <a:pt x="171" y="690"/>
                      <a:pt x="244" y="758"/>
                    </a:cubicBezTo>
                    <a:cubicBezTo>
                      <a:pt x="252" y="765"/>
                      <a:pt x="264" y="766"/>
                      <a:pt x="273" y="758"/>
                    </a:cubicBezTo>
                    <a:cubicBezTo>
                      <a:pt x="281" y="751"/>
                      <a:pt x="283" y="739"/>
                      <a:pt x="277" y="730"/>
                    </a:cubicBezTo>
                    <a:cubicBezTo>
                      <a:pt x="209" y="625"/>
                      <a:pt x="100" y="455"/>
                      <a:pt x="85" y="426"/>
                    </a:cubicBezTo>
                    <a:cubicBezTo>
                      <a:pt x="86" y="405"/>
                      <a:pt x="93" y="371"/>
                      <a:pt x="103" y="363"/>
                    </a:cubicBezTo>
                    <a:cubicBezTo>
                      <a:pt x="125" y="345"/>
                      <a:pt x="279" y="181"/>
                      <a:pt x="297" y="154"/>
                    </a:cubicBezTo>
                    <a:cubicBezTo>
                      <a:pt x="300" y="150"/>
                      <a:pt x="300" y="150"/>
                      <a:pt x="300" y="150"/>
                    </a:cubicBezTo>
                    <a:cubicBezTo>
                      <a:pt x="316" y="127"/>
                      <a:pt x="359" y="63"/>
                      <a:pt x="410" y="47"/>
                    </a:cubicBezTo>
                    <a:cubicBezTo>
                      <a:pt x="411" y="53"/>
                      <a:pt x="411" y="61"/>
                      <a:pt x="410" y="72"/>
                    </a:cubicBezTo>
                    <a:cubicBezTo>
                      <a:pt x="409" y="85"/>
                      <a:pt x="406" y="95"/>
                      <a:pt x="404" y="104"/>
                    </a:cubicBezTo>
                    <a:cubicBezTo>
                      <a:pt x="400" y="121"/>
                      <a:pt x="394" y="144"/>
                      <a:pt x="421" y="161"/>
                    </a:cubicBezTo>
                    <a:cubicBezTo>
                      <a:pt x="429" y="166"/>
                      <a:pt x="445" y="171"/>
                      <a:pt x="476" y="182"/>
                    </a:cubicBezTo>
                    <a:cubicBezTo>
                      <a:pt x="522" y="197"/>
                      <a:pt x="607" y="227"/>
                      <a:pt x="626" y="249"/>
                    </a:cubicBezTo>
                    <a:cubicBezTo>
                      <a:pt x="643" y="270"/>
                      <a:pt x="651" y="286"/>
                      <a:pt x="658" y="300"/>
                    </a:cubicBezTo>
                    <a:cubicBezTo>
                      <a:pt x="663" y="312"/>
                      <a:pt x="668" y="322"/>
                      <a:pt x="678" y="330"/>
                    </a:cubicBezTo>
                    <a:cubicBezTo>
                      <a:pt x="682" y="335"/>
                      <a:pt x="693" y="343"/>
                      <a:pt x="718" y="360"/>
                    </a:cubicBezTo>
                    <a:cubicBezTo>
                      <a:pt x="760" y="390"/>
                      <a:pt x="871" y="468"/>
                      <a:pt x="881" y="489"/>
                    </a:cubicBezTo>
                    <a:cubicBezTo>
                      <a:pt x="891" y="511"/>
                      <a:pt x="923" y="631"/>
                      <a:pt x="851" y="664"/>
                    </a:cubicBezTo>
                    <a:cubicBezTo>
                      <a:pt x="807" y="685"/>
                      <a:pt x="747" y="639"/>
                      <a:pt x="704" y="606"/>
                    </a:cubicBezTo>
                    <a:cubicBezTo>
                      <a:pt x="672" y="582"/>
                      <a:pt x="651" y="566"/>
                      <a:pt x="631" y="568"/>
                    </a:cubicBezTo>
                    <a:cubicBezTo>
                      <a:pt x="616" y="570"/>
                      <a:pt x="594" y="579"/>
                      <a:pt x="567" y="590"/>
                    </a:cubicBezTo>
                    <a:cubicBezTo>
                      <a:pt x="537" y="602"/>
                      <a:pt x="481" y="625"/>
                      <a:pt x="465" y="619"/>
                    </a:cubicBezTo>
                    <a:cubicBezTo>
                      <a:pt x="457" y="616"/>
                      <a:pt x="447" y="618"/>
                      <a:pt x="441" y="625"/>
                    </a:cubicBezTo>
                    <a:cubicBezTo>
                      <a:pt x="435" y="631"/>
                      <a:pt x="434" y="641"/>
                      <a:pt x="438" y="649"/>
                    </a:cubicBezTo>
                    <a:cubicBezTo>
                      <a:pt x="441" y="656"/>
                      <a:pt x="469" y="716"/>
                      <a:pt x="492" y="743"/>
                    </a:cubicBezTo>
                    <a:cubicBezTo>
                      <a:pt x="493" y="745"/>
                      <a:pt x="496" y="748"/>
                      <a:pt x="500" y="752"/>
                    </a:cubicBezTo>
                    <a:cubicBezTo>
                      <a:pt x="671" y="942"/>
                      <a:pt x="734" y="1104"/>
                      <a:pt x="676" y="1208"/>
                    </a:cubicBezTo>
                    <a:cubicBezTo>
                      <a:pt x="674" y="1211"/>
                      <a:pt x="673" y="1213"/>
                      <a:pt x="673" y="1216"/>
                    </a:cubicBezTo>
                    <a:cubicBezTo>
                      <a:pt x="721" y="1216"/>
                      <a:pt x="721" y="1216"/>
                      <a:pt x="721" y="1216"/>
                    </a:cubicBezTo>
                    <a:cubicBezTo>
                      <a:pt x="758" y="1137"/>
                      <a:pt x="744" y="1038"/>
                      <a:pt x="679" y="922"/>
                    </a:cubicBezTo>
                    <a:cubicBezTo>
                      <a:pt x="627" y="827"/>
                      <a:pt x="556" y="748"/>
                      <a:pt x="532" y="722"/>
                    </a:cubicBezTo>
                    <a:cubicBezTo>
                      <a:pt x="529" y="719"/>
                      <a:pt x="527" y="716"/>
                      <a:pt x="525" y="715"/>
                    </a:cubicBezTo>
                    <a:cubicBezTo>
                      <a:pt x="516" y="703"/>
                      <a:pt x="503" y="681"/>
                      <a:pt x="493" y="662"/>
                    </a:cubicBezTo>
                    <a:cubicBezTo>
                      <a:pt x="518" y="657"/>
                      <a:pt x="548" y="645"/>
                      <a:pt x="584" y="630"/>
                    </a:cubicBezTo>
                    <a:cubicBezTo>
                      <a:pt x="603" y="622"/>
                      <a:pt x="625" y="614"/>
                      <a:pt x="635" y="612"/>
                    </a:cubicBezTo>
                    <a:cubicBezTo>
                      <a:pt x="642" y="614"/>
                      <a:pt x="662" y="629"/>
                      <a:pt x="677" y="641"/>
                    </a:cubicBezTo>
                    <a:cubicBezTo>
                      <a:pt x="726" y="679"/>
                      <a:pt x="801" y="737"/>
                      <a:pt x="870" y="704"/>
                    </a:cubicBezTo>
                    <a:cubicBezTo>
                      <a:pt x="974" y="655"/>
                      <a:pt x="937" y="508"/>
                      <a:pt x="922" y="47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9">
                <a:extLst>
                  <a:ext uri="{FF2B5EF4-FFF2-40B4-BE49-F238E27FC236}">
                    <a16:creationId xmlns:a16="http://schemas.microsoft.com/office/drawing/2014/main" id="{3D17BD71-0BD4-4AD1-A902-0425E7E001C0}"/>
                  </a:ext>
                </a:extLst>
              </p:cNvPr>
              <p:cNvSpPr>
                <a:spLocks/>
              </p:cNvSpPr>
              <p:nvPr/>
            </p:nvSpPr>
            <p:spPr bwMode="auto">
              <a:xfrm>
                <a:off x="5724321" y="3732212"/>
                <a:ext cx="741770" cy="350838"/>
              </a:xfrm>
              <a:custGeom>
                <a:avLst/>
                <a:gdLst>
                  <a:gd name="connsiteX0" fmla="*/ 146047 w 741770"/>
                  <a:gd name="connsiteY0" fmla="*/ 155575 h 350838"/>
                  <a:gd name="connsiteX1" fmla="*/ 595723 w 741770"/>
                  <a:gd name="connsiteY1" fmla="*/ 155575 h 350838"/>
                  <a:gd name="connsiteX2" fmla="*/ 600006 w 741770"/>
                  <a:gd name="connsiteY2" fmla="*/ 159151 h 350838"/>
                  <a:gd name="connsiteX3" fmla="*/ 738478 w 741770"/>
                  <a:gd name="connsiteY3" fmla="*/ 326520 h 350838"/>
                  <a:gd name="connsiteX4" fmla="*/ 727057 w 741770"/>
                  <a:gd name="connsiteY4" fmla="*/ 350838 h 350838"/>
                  <a:gd name="connsiteX5" fmla="*/ 14713 w 741770"/>
                  <a:gd name="connsiteY5" fmla="*/ 350838 h 350838"/>
                  <a:gd name="connsiteX6" fmla="*/ 3292 w 741770"/>
                  <a:gd name="connsiteY6" fmla="*/ 326520 h 350838"/>
                  <a:gd name="connsiteX7" fmla="*/ 141764 w 741770"/>
                  <a:gd name="connsiteY7" fmla="*/ 159151 h 350838"/>
                  <a:gd name="connsiteX8" fmla="*/ 146047 w 741770"/>
                  <a:gd name="connsiteY8" fmla="*/ 155575 h 350838"/>
                  <a:gd name="connsiteX9" fmla="*/ 93070 w 741770"/>
                  <a:gd name="connsiteY9" fmla="*/ 0 h 350838"/>
                  <a:gd name="connsiteX10" fmla="*/ 648699 w 741770"/>
                  <a:gd name="connsiteY10" fmla="*/ 0 h 350838"/>
                  <a:gd name="connsiteX11" fmla="*/ 655841 w 741770"/>
                  <a:gd name="connsiteY11" fmla="*/ 7158 h 350838"/>
                  <a:gd name="connsiteX12" fmla="*/ 655841 w 741770"/>
                  <a:gd name="connsiteY12" fmla="*/ 116668 h 350838"/>
                  <a:gd name="connsiteX13" fmla="*/ 648699 w 741770"/>
                  <a:gd name="connsiteY13" fmla="*/ 123825 h 350838"/>
                  <a:gd name="connsiteX14" fmla="*/ 93070 w 741770"/>
                  <a:gd name="connsiteY14" fmla="*/ 123825 h 350838"/>
                  <a:gd name="connsiteX15" fmla="*/ 85928 w 741770"/>
                  <a:gd name="connsiteY15" fmla="*/ 116668 h 350838"/>
                  <a:gd name="connsiteX16" fmla="*/ 85928 w 741770"/>
                  <a:gd name="connsiteY16" fmla="*/ 7158 h 350838"/>
                  <a:gd name="connsiteX17" fmla="*/ 93070 w 741770"/>
                  <a:gd name="connsiteY17" fmla="*/ 0 h 35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1770" h="350838">
                    <a:moveTo>
                      <a:pt x="146047" y="155575"/>
                    </a:moveTo>
                    <a:cubicBezTo>
                      <a:pt x="146047" y="155575"/>
                      <a:pt x="146047" y="155575"/>
                      <a:pt x="595723" y="155575"/>
                    </a:cubicBezTo>
                    <a:cubicBezTo>
                      <a:pt x="597151" y="157006"/>
                      <a:pt x="598578" y="157721"/>
                      <a:pt x="600006" y="159151"/>
                    </a:cubicBezTo>
                    <a:cubicBezTo>
                      <a:pt x="600006" y="159151"/>
                      <a:pt x="600006" y="159151"/>
                      <a:pt x="738478" y="326520"/>
                    </a:cubicBezTo>
                    <a:cubicBezTo>
                      <a:pt x="746329" y="335818"/>
                      <a:pt x="739192" y="350838"/>
                      <a:pt x="727057" y="350838"/>
                    </a:cubicBezTo>
                    <a:cubicBezTo>
                      <a:pt x="727057" y="350838"/>
                      <a:pt x="727057" y="350838"/>
                      <a:pt x="14713" y="350838"/>
                    </a:cubicBezTo>
                    <a:cubicBezTo>
                      <a:pt x="2578" y="350838"/>
                      <a:pt x="-4559" y="335818"/>
                      <a:pt x="3292" y="326520"/>
                    </a:cubicBezTo>
                    <a:cubicBezTo>
                      <a:pt x="3292" y="326520"/>
                      <a:pt x="3292" y="326520"/>
                      <a:pt x="141764" y="159151"/>
                    </a:cubicBezTo>
                    <a:cubicBezTo>
                      <a:pt x="143192" y="157721"/>
                      <a:pt x="144620" y="157006"/>
                      <a:pt x="146047" y="155575"/>
                    </a:cubicBezTo>
                    <a:close/>
                    <a:moveTo>
                      <a:pt x="93070" y="0"/>
                    </a:moveTo>
                    <a:cubicBezTo>
                      <a:pt x="93070" y="0"/>
                      <a:pt x="93070" y="0"/>
                      <a:pt x="648699" y="0"/>
                    </a:cubicBezTo>
                    <a:cubicBezTo>
                      <a:pt x="652270" y="0"/>
                      <a:pt x="655841" y="3579"/>
                      <a:pt x="655841" y="7158"/>
                    </a:cubicBezTo>
                    <a:cubicBezTo>
                      <a:pt x="655841" y="7158"/>
                      <a:pt x="655841" y="7158"/>
                      <a:pt x="655841" y="116668"/>
                    </a:cubicBezTo>
                    <a:cubicBezTo>
                      <a:pt x="655841" y="120962"/>
                      <a:pt x="652270" y="123825"/>
                      <a:pt x="648699" y="123825"/>
                    </a:cubicBezTo>
                    <a:cubicBezTo>
                      <a:pt x="648699" y="123825"/>
                      <a:pt x="648699" y="123825"/>
                      <a:pt x="93070" y="123825"/>
                    </a:cubicBezTo>
                    <a:cubicBezTo>
                      <a:pt x="89499" y="123825"/>
                      <a:pt x="85928" y="120962"/>
                      <a:pt x="85928" y="116668"/>
                    </a:cubicBezTo>
                    <a:cubicBezTo>
                      <a:pt x="85928" y="116668"/>
                      <a:pt x="85928" y="116668"/>
                      <a:pt x="85928" y="7158"/>
                    </a:cubicBezTo>
                    <a:cubicBezTo>
                      <a:pt x="85928" y="3579"/>
                      <a:pt x="89499" y="0"/>
                      <a:pt x="93070"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grpSp>
      </p:grpSp>
    </p:spTree>
    <p:extLst>
      <p:ext uri="{BB962C8B-B14F-4D97-AF65-F5344CB8AC3E}">
        <p14:creationId xmlns:p14="http://schemas.microsoft.com/office/powerpoint/2010/main" val="447242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22" name="Picture 2" descr="Logos - Properati">
            <a:extLst>
              <a:ext uri="{FF2B5EF4-FFF2-40B4-BE49-F238E27FC236}">
                <a16:creationId xmlns:a16="http://schemas.microsoft.com/office/drawing/2014/main" id="{B1CC7D5F-8EE7-465B-B433-4B5158A767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796" y="882501"/>
            <a:ext cx="3817624" cy="1058794"/>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F5A18D7A-1B7B-4989-B628-9985A6E4A2DC}"/>
              </a:ext>
            </a:extLst>
          </p:cNvPr>
          <p:cNvSpPr txBox="1"/>
          <p:nvPr/>
        </p:nvSpPr>
        <p:spPr>
          <a:xfrm>
            <a:off x="378797" y="2286000"/>
            <a:ext cx="3817624" cy="41573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r>
              <a:rPr lang="es-AR" sz="2000" b="1" dirty="0">
                <a:solidFill>
                  <a:srgbClr val="575757"/>
                </a:solidFill>
              </a:rPr>
              <a:t>Encontramos que con los datos que teníamos no era suficiente para predecir el precio por m</a:t>
            </a:r>
            <a:r>
              <a:rPr lang="es-AR" sz="2000" b="1" baseline="30000" dirty="0">
                <a:solidFill>
                  <a:srgbClr val="575757"/>
                </a:solidFill>
              </a:rPr>
              <a:t>2</a:t>
            </a:r>
            <a:r>
              <a:rPr lang="es-AR" sz="2000" b="1" dirty="0">
                <a:solidFill>
                  <a:srgbClr val="575757"/>
                </a:solidFill>
              </a:rPr>
              <a:t> de las propiedades del barrio de Palermo</a:t>
            </a:r>
          </a:p>
        </p:txBody>
      </p:sp>
      <p:sp>
        <p:nvSpPr>
          <p:cNvPr id="6" name="CuadroTexto 5">
            <a:extLst>
              <a:ext uri="{FF2B5EF4-FFF2-40B4-BE49-F238E27FC236}">
                <a16:creationId xmlns:a16="http://schemas.microsoft.com/office/drawing/2014/main" id="{AF7C6ABB-48AF-4742-BE24-48E265CDEDA2}"/>
              </a:ext>
            </a:extLst>
          </p:cNvPr>
          <p:cNvSpPr txBox="1"/>
          <p:nvPr/>
        </p:nvSpPr>
        <p:spPr>
          <a:xfrm>
            <a:off x="4869712" y="764275"/>
            <a:ext cx="7046315" cy="567905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600"/>
              </a:spcBef>
            </a:pPr>
            <a:endParaRPr lang="es-ES" sz="2000" b="1" dirty="0">
              <a:solidFill>
                <a:srgbClr val="333333"/>
              </a:solidFill>
              <a:latin typeface="+mj-lt"/>
            </a:endParaRPr>
          </a:p>
          <a:p>
            <a:pPr marL="514350" indent="-514350" algn="just">
              <a:spcBef>
                <a:spcPts val="600"/>
              </a:spcBef>
              <a:buFont typeface="+mj-lt"/>
              <a:buAutoNum type="romanUcPeriod"/>
            </a:pPr>
            <a:r>
              <a:rPr lang="es-ES" sz="2000" b="1" dirty="0">
                <a:solidFill>
                  <a:srgbClr val="333333"/>
                </a:solidFill>
                <a:latin typeface="+mj-lt"/>
              </a:rPr>
              <a:t>Se generaron nuevas variable a partir de los datos que surgen del campo descriptivo “URL”:</a:t>
            </a:r>
            <a:endParaRPr lang="es-ES" sz="2000" b="1" i="0" dirty="0">
              <a:solidFill>
                <a:srgbClr val="333333"/>
              </a:solidFill>
              <a:effectLst/>
              <a:latin typeface="+mj-lt"/>
            </a:endParaRPr>
          </a:p>
          <a:p>
            <a:pPr algn="just">
              <a:spcBef>
                <a:spcPts val="600"/>
              </a:spcBef>
              <a:buFont typeface="Arial" panose="020B0604020202020204" pitchFamily="34" charset="0"/>
              <a:buChar char="•"/>
            </a:pPr>
            <a:r>
              <a:rPr lang="es-ES" b="1" i="0" u="sng" dirty="0">
                <a:solidFill>
                  <a:srgbClr val="333333"/>
                </a:solidFill>
                <a:effectLst/>
                <a:latin typeface="+mj-lt"/>
              </a:rPr>
              <a:t>URL:</a:t>
            </a:r>
            <a:r>
              <a:rPr lang="es-ES" b="1" i="0" dirty="0">
                <a:solidFill>
                  <a:srgbClr val="333333"/>
                </a:solidFill>
                <a:effectLst/>
                <a:latin typeface="+mj-lt"/>
              </a:rPr>
              <a:t> </a:t>
            </a:r>
            <a:r>
              <a:rPr lang="es-ES" i="0" dirty="0">
                <a:solidFill>
                  <a:srgbClr val="333333"/>
                </a:solidFill>
                <a:effectLst/>
                <a:latin typeface="+mj-lt"/>
              </a:rPr>
              <a:t>Se detectó información valiosa que no se había considerado. Para este análisis usamos  dicha información, que nos permitieron generar las siguientes variables:</a:t>
            </a:r>
          </a:p>
          <a:p>
            <a:pPr lvl="1" algn="just">
              <a:spcBef>
                <a:spcPts val="600"/>
              </a:spcBef>
              <a:buFont typeface="Arial" panose="020B0604020202020204" pitchFamily="34" charset="0"/>
              <a:buChar char="•"/>
            </a:pPr>
            <a:r>
              <a:rPr lang="es-ES" b="1" i="0" dirty="0">
                <a:solidFill>
                  <a:srgbClr val="333333"/>
                </a:solidFill>
                <a:effectLst/>
                <a:latin typeface="+mj-lt"/>
              </a:rPr>
              <a:t>Terraza/patio/balcón</a:t>
            </a:r>
          </a:p>
          <a:p>
            <a:pPr lvl="1" algn="just">
              <a:spcBef>
                <a:spcPts val="600"/>
              </a:spcBef>
              <a:buFont typeface="Arial" panose="020B0604020202020204" pitchFamily="34" charset="0"/>
              <a:buChar char="•"/>
            </a:pPr>
            <a:r>
              <a:rPr lang="es-ES" b="1" dirty="0" err="1">
                <a:solidFill>
                  <a:srgbClr val="333333"/>
                </a:solidFill>
                <a:latin typeface="+mj-lt"/>
              </a:rPr>
              <a:t>Amenities</a:t>
            </a:r>
            <a:endParaRPr lang="es-ES" b="1" dirty="0">
              <a:solidFill>
                <a:srgbClr val="333333"/>
              </a:solidFill>
              <a:latin typeface="+mj-lt"/>
            </a:endParaRPr>
          </a:p>
          <a:p>
            <a:pPr lvl="1" algn="just">
              <a:spcBef>
                <a:spcPts val="600"/>
              </a:spcBef>
              <a:buFont typeface="Arial" panose="020B0604020202020204" pitchFamily="34" charset="0"/>
              <a:buChar char="•"/>
            </a:pPr>
            <a:r>
              <a:rPr lang="es-ES" b="1" i="0" dirty="0">
                <a:solidFill>
                  <a:srgbClr val="333333"/>
                </a:solidFill>
                <a:effectLst/>
                <a:latin typeface="+mj-lt"/>
              </a:rPr>
              <a:t>Subtes</a:t>
            </a:r>
          </a:p>
          <a:p>
            <a:pPr lvl="1" algn="just">
              <a:spcBef>
                <a:spcPts val="600"/>
              </a:spcBef>
              <a:buFont typeface="Arial" panose="020B0604020202020204" pitchFamily="34" charset="0"/>
              <a:buChar char="•"/>
            </a:pPr>
            <a:r>
              <a:rPr lang="es-ES" b="1" i="0" dirty="0">
                <a:solidFill>
                  <a:srgbClr val="333333"/>
                </a:solidFill>
                <a:effectLst/>
                <a:latin typeface="+mj-lt"/>
              </a:rPr>
              <a:t>Demás aptitudes del edificio/departamento</a:t>
            </a:r>
          </a:p>
          <a:p>
            <a:pPr lvl="1" algn="just">
              <a:spcBef>
                <a:spcPts val="600"/>
              </a:spcBef>
              <a:buFont typeface="Arial" panose="020B0604020202020204" pitchFamily="34" charset="0"/>
              <a:buChar char="•"/>
            </a:pPr>
            <a:endParaRPr lang="es-ES" b="1" dirty="0">
              <a:solidFill>
                <a:srgbClr val="333333"/>
              </a:solidFill>
              <a:latin typeface="+mj-lt"/>
            </a:endParaRPr>
          </a:p>
          <a:p>
            <a:pPr marL="514350" indent="-514350" algn="just">
              <a:spcBef>
                <a:spcPts val="600"/>
              </a:spcBef>
              <a:buFont typeface="+mj-lt"/>
              <a:buAutoNum type="romanUcPeriod" startAt="2"/>
            </a:pPr>
            <a:r>
              <a:rPr lang="es-ES" sz="2000" b="1" dirty="0">
                <a:solidFill>
                  <a:srgbClr val="333333"/>
                </a:solidFill>
                <a:latin typeface="+mj-lt"/>
              </a:rPr>
              <a:t>Se agregaron nuevas variables provenientes fundamentalmente del </a:t>
            </a:r>
            <a:r>
              <a:rPr lang="es-ES" sz="2000" b="1" dirty="0" err="1">
                <a:solidFill>
                  <a:srgbClr val="333333"/>
                </a:solidFill>
                <a:latin typeface="+mj-lt"/>
              </a:rPr>
              <a:t>dataset</a:t>
            </a:r>
            <a:r>
              <a:rPr lang="es-ES" sz="2000" b="1" dirty="0">
                <a:solidFill>
                  <a:srgbClr val="333333"/>
                </a:solidFill>
                <a:latin typeface="+mj-lt"/>
              </a:rPr>
              <a:t> </a:t>
            </a:r>
            <a:r>
              <a:rPr lang="es-ES" sz="2000" b="1" u="sng" dirty="0">
                <a:solidFill>
                  <a:srgbClr val="333333"/>
                </a:solidFill>
                <a:latin typeface="+mj-lt"/>
              </a:rPr>
              <a:t>“Relevamiento Usos del Suelo”</a:t>
            </a:r>
            <a:r>
              <a:rPr lang="es-ES" sz="2000" b="1" dirty="0">
                <a:solidFill>
                  <a:srgbClr val="333333"/>
                </a:solidFill>
                <a:latin typeface="+mj-lt"/>
              </a:rPr>
              <a:t> (https://data.buenosaires.gob.ar/)</a:t>
            </a:r>
          </a:p>
          <a:p>
            <a:pPr algn="just">
              <a:spcBef>
                <a:spcPts val="600"/>
              </a:spcBef>
              <a:buFont typeface="Arial" panose="020B0604020202020204" pitchFamily="34" charset="0"/>
              <a:buChar char="•"/>
            </a:pPr>
            <a:r>
              <a:rPr lang="es-ES" b="1" i="0" dirty="0">
                <a:solidFill>
                  <a:srgbClr val="333333"/>
                </a:solidFill>
                <a:effectLst/>
                <a:latin typeface="+mj-lt"/>
              </a:rPr>
              <a:t>Espacios Verdes</a:t>
            </a:r>
          </a:p>
          <a:p>
            <a:pPr algn="just">
              <a:spcBef>
                <a:spcPts val="600"/>
              </a:spcBef>
              <a:buFont typeface="Arial" panose="020B0604020202020204" pitchFamily="34" charset="0"/>
              <a:buChar char="•"/>
            </a:pPr>
            <a:r>
              <a:rPr lang="es-ES" b="1" dirty="0">
                <a:solidFill>
                  <a:srgbClr val="333333"/>
                </a:solidFill>
                <a:latin typeface="+mj-lt"/>
              </a:rPr>
              <a:t>Hospitales, Comisarias, Escuelas</a:t>
            </a:r>
          </a:p>
          <a:p>
            <a:pPr algn="just">
              <a:spcBef>
                <a:spcPts val="600"/>
              </a:spcBef>
              <a:buFont typeface="Arial" panose="020B0604020202020204" pitchFamily="34" charset="0"/>
              <a:buChar char="•"/>
            </a:pPr>
            <a:r>
              <a:rPr lang="es-ES" b="1" dirty="0">
                <a:solidFill>
                  <a:srgbClr val="333333"/>
                </a:solidFill>
                <a:latin typeface="+mj-lt"/>
              </a:rPr>
              <a:t>Zonas Comerciales</a:t>
            </a:r>
          </a:p>
          <a:p>
            <a:pPr algn="just">
              <a:spcBef>
                <a:spcPts val="600"/>
              </a:spcBef>
              <a:buFont typeface="Arial" panose="020B0604020202020204" pitchFamily="34" charset="0"/>
              <a:buChar char="•"/>
            </a:pPr>
            <a:r>
              <a:rPr lang="es-ES" b="1" dirty="0">
                <a:solidFill>
                  <a:srgbClr val="333333"/>
                </a:solidFill>
                <a:latin typeface="+mj-lt"/>
              </a:rPr>
              <a:t>Transporte Público</a:t>
            </a:r>
          </a:p>
        </p:txBody>
      </p:sp>
      <p:sp>
        <p:nvSpPr>
          <p:cNvPr id="2" name="CuadroTexto 1">
            <a:extLst>
              <a:ext uri="{FF2B5EF4-FFF2-40B4-BE49-F238E27FC236}">
                <a16:creationId xmlns:a16="http://schemas.microsoft.com/office/drawing/2014/main" id="{E98CCEB7-7412-4E4E-A596-61622B3F1CEE}"/>
              </a:ext>
            </a:extLst>
          </p:cNvPr>
          <p:cNvSpPr txBox="1"/>
          <p:nvPr/>
        </p:nvSpPr>
        <p:spPr>
          <a:xfrm>
            <a:off x="4869711" y="180754"/>
            <a:ext cx="7046315" cy="46783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r>
              <a:rPr lang="es-AR" sz="2000" b="1" dirty="0">
                <a:solidFill>
                  <a:srgbClr val="575757"/>
                </a:solidFill>
              </a:rPr>
              <a:t>NUEVAS FEATURES Y DATASETS RELACIONADOS</a:t>
            </a:r>
          </a:p>
        </p:txBody>
      </p:sp>
    </p:spTree>
    <p:extLst>
      <p:ext uri="{BB962C8B-B14F-4D97-AF65-F5344CB8AC3E}">
        <p14:creationId xmlns:p14="http://schemas.microsoft.com/office/powerpoint/2010/main" val="2485827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E3086C3-0AC8-43C5-88C3-49BB2744F95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3321" name="think-cell Slide" r:id="rId5" imgW="395" imgH="396" progId="TCLayout.ActiveDocument.1">
                  <p:embed/>
                </p:oleObj>
              </mc:Choice>
              <mc:Fallback>
                <p:oleObj name="think-cell Slide" r:id="rId5" imgW="395" imgH="396" progId="TCLayout.ActiveDocument.1">
                  <p:embed/>
                  <p:pic>
                    <p:nvPicPr>
                      <p:cNvPr id="2" name="Object 1" hidden="1">
                        <a:extLst>
                          <a:ext uri="{FF2B5EF4-FFF2-40B4-BE49-F238E27FC236}">
                            <a16:creationId xmlns:a16="http://schemas.microsoft.com/office/drawing/2014/main" id="{3E3086C3-0AC8-43C5-88C3-49BB2744F95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177" name="Shape 1177"/>
          <p:cNvSpPr txBox="1">
            <a:spLocks noGrp="1"/>
          </p:cNvSpPr>
          <p:nvPr>
            <p:ph type="title"/>
          </p:nvPr>
        </p:nvSpPr>
        <p:spPr>
          <a:xfrm>
            <a:off x="630000" y="3826800"/>
            <a:ext cx="10936800" cy="2041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5400"/>
              <a:buFont typeface="Trebuchet MS"/>
              <a:buNone/>
            </a:pPr>
            <a:r>
              <a:rPr lang="en-US" sz="5400" b="0" i="0" u="none" strike="noStrike" cap="none" dirty="0" err="1">
                <a:solidFill>
                  <a:schemeClr val="dk2"/>
                </a:solidFill>
                <a:latin typeface="Trebuchet MS"/>
                <a:ea typeface="Trebuchet MS"/>
                <a:cs typeface="Trebuchet MS"/>
                <a:sym typeface="Trebuchet MS"/>
              </a:rPr>
              <a:t>Modelado</a:t>
            </a:r>
            <a:r>
              <a:rPr lang="en-US" sz="5400" b="0" i="0" u="none" strike="noStrike" cap="none" dirty="0">
                <a:solidFill>
                  <a:schemeClr val="dk2"/>
                </a:solidFill>
                <a:latin typeface="Trebuchet MS"/>
                <a:ea typeface="Trebuchet MS"/>
                <a:cs typeface="Trebuchet MS"/>
                <a:sym typeface="Trebuchet MS"/>
              </a:rPr>
              <a:t> de variables </a:t>
            </a:r>
            <a:r>
              <a:rPr lang="en-US" sz="5400" b="0" i="0" u="none" strike="noStrike" cap="none" dirty="0" err="1">
                <a:solidFill>
                  <a:schemeClr val="dk2"/>
                </a:solidFill>
                <a:latin typeface="Trebuchet MS"/>
                <a:ea typeface="Trebuchet MS"/>
                <a:cs typeface="Trebuchet MS"/>
                <a:sym typeface="Trebuchet MS"/>
              </a:rPr>
              <a:t>adicionales</a:t>
            </a:r>
            <a:endParaRPr sz="5400" b="0" i="0" u="none" strike="noStrike" cap="none" dirty="0">
              <a:solidFill>
                <a:schemeClr val="dk2"/>
              </a:solidFill>
              <a:latin typeface="Trebuchet MS"/>
              <a:ea typeface="Trebuchet MS"/>
              <a:cs typeface="Trebuchet MS"/>
              <a:sym typeface="Trebuchet MS"/>
            </a:endParaRPr>
          </a:p>
        </p:txBody>
      </p:sp>
      <p:grpSp>
        <p:nvGrpSpPr>
          <p:cNvPr id="9" name="Group 8">
            <a:extLst>
              <a:ext uri="{FF2B5EF4-FFF2-40B4-BE49-F238E27FC236}">
                <a16:creationId xmlns:a16="http://schemas.microsoft.com/office/drawing/2014/main" id="{C160932D-BB5B-4D86-9612-89740F7F22A1}"/>
              </a:ext>
            </a:extLst>
          </p:cNvPr>
          <p:cNvGrpSpPr>
            <a:grpSpLocks noChangeAspect="1"/>
          </p:cNvGrpSpPr>
          <p:nvPr/>
        </p:nvGrpSpPr>
        <p:grpSpPr>
          <a:xfrm>
            <a:off x="602704" y="1925918"/>
            <a:ext cx="1645920" cy="1645920"/>
            <a:chOff x="5273675" y="2606675"/>
            <a:chExt cx="1644650" cy="1644650"/>
          </a:xfrm>
        </p:grpSpPr>
        <p:sp>
          <p:nvSpPr>
            <p:cNvPr id="10" name="AutoShape 9">
              <a:extLst>
                <a:ext uri="{FF2B5EF4-FFF2-40B4-BE49-F238E27FC236}">
                  <a16:creationId xmlns:a16="http://schemas.microsoft.com/office/drawing/2014/main" id="{FCA4A2F9-A180-476C-AE2E-31613D20CF0D}"/>
                </a:ext>
              </a:extLst>
            </p:cNvPr>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6ADCA122-D6EE-4961-BFDD-75E11EE6AE46}"/>
                </a:ext>
              </a:extLst>
            </p:cNvPr>
            <p:cNvGrpSpPr/>
            <p:nvPr/>
          </p:nvGrpSpPr>
          <p:grpSpPr>
            <a:xfrm>
              <a:off x="5724321" y="2833688"/>
              <a:ext cx="778079" cy="1249362"/>
              <a:chOff x="5724321" y="2833688"/>
              <a:chExt cx="778079" cy="1249362"/>
            </a:xfrm>
          </p:grpSpPr>
          <p:sp>
            <p:nvSpPr>
              <p:cNvPr id="12" name="Freeform 11">
                <a:extLst>
                  <a:ext uri="{FF2B5EF4-FFF2-40B4-BE49-F238E27FC236}">
                    <a16:creationId xmlns:a16="http://schemas.microsoft.com/office/drawing/2014/main" id="{C2B047E1-1E61-439E-8C68-BC317F17625A}"/>
                  </a:ext>
                </a:extLst>
              </p:cNvPr>
              <p:cNvSpPr>
                <a:spLocks/>
              </p:cNvSpPr>
              <p:nvPr/>
            </p:nvSpPr>
            <p:spPr bwMode="auto">
              <a:xfrm>
                <a:off x="5807075" y="2833688"/>
                <a:ext cx="695325" cy="866775"/>
              </a:xfrm>
              <a:custGeom>
                <a:avLst/>
                <a:gdLst>
                  <a:gd name="T0" fmla="*/ 744 w 974"/>
                  <a:gd name="T1" fmla="*/ 324 h 1216"/>
                  <a:gd name="T2" fmla="*/ 697 w 974"/>
                  <a:gd name="T3" fmla="*/ 281 h 1216"/>
                  <a:gd name="T4" fmla="*/ 490 w 974"/>
                  <a:gd name="T5" fmla="*/ 140 h 1216"/>
                  <a:gd name="T6" fmla="*/ 447 w 974"/>
                  <a:gd name="T7" fmla="*/ 114 h 1216"/>
                  <a:gd name="T8" fmla="*/ 439 w 974"/>
                  <a:gd name="T9" fmla="*/ 6 h 1216"/>
                  <a:gd name="T10" fmla="*/ 264 w 974"/>
                  <a:gd name="T11" fmla="*/ 125 h 1216"/>
                  <a:gd name="T12" fmla="*/ 75 w 974"/>
                  <a:gd name="T13" fmla="*/ 329 h 1216"/>
                  <a:gd name="T14" fmla="*/ 142 w 974"/>
                  <a:gd name="T15" fmla="*/ 602 h 1216"/>
                  <a:gd name="T16" fmla="*/ 49 w 974"/>
                  <a:gd name="T17" fmla="*/ 534 h 1216"/>
                  <a:gd name="T18" fmla="*/ 17 w 974"/>
                  <a:gd name="T19" fmla="*/ 681 h 1216"/>
                  <a:gd name="T20" fmla="*/ 63 w 974"/>
                  <a:gd name="T21" fmla="*/ 772 h 1216"/>
                  <a:gd name="T22" fmla="*/ 23 w 974"/>
                  <a:gd name="T23" fmla="*/ 880 h 1216"/>
                  <a:gd name="T24" fmla="*/ 59 w 974"/>
                  <a:gd name="T25" fmla="*/ 974 h 1216"/>
                  <a:gd name="T26" fmla="*/ 54 w 974"/>
                  <a:gd name="T27" fmla="*/ 1216 h 1216"/>
                  <a:gd name="T28" fmla="*/ 86 w 974"/>
                  <a:gd name="T29" fmla="*/ 1015 h 1216"/>
                  <a:gd name="T30" fmla="*/ 199 w 974"/>
                  <a:gd name="T31" fmla="*/ 1034 h 1216"/>
                  <a:gd name="T32" fmla="*/ 65 w 974"/>
                  <a:gd name="T33" fmla="*/ 868 h 1216"/>
                  <a:gd name="T34" fmla="*/ 210 w 974"/>
                  <a:gd name="T35" fmla="*/ 913 h 1216"/>
                  <a:gd name="T36" fmla="*/ 237 w 974"/>
                  <a:gd name="T37" fmla="*/ 880 h 1216"/>
                  <a:gd name="T38" fmla="*/ 54 w 974"/>
                  <a:gd name="T39" fmla="*/ 589 h 1216"/>
                  <a:gd name="T40" fmla="*/ 273 w 974"/>
                  <a:gd name="T41" fmla="*/ 758 h 1216"/>
                  <a:gd name="T42" fmla="*/ 85 w 974"/>
                  <a:gd name="T43" fmla="*/ 426 h 1216"/>
                  <a:gd name="T44" fmla="*/ 297 w 974"/>
                  <a:gd name="T45" fmla="*/ 154 h 1216"/>
                  <a:gd name="T46" fmla="*/ 410 w 974"/>
                  <a:gd name="T47" fmla="*/ 47 h 1216"/>
                  <a:gd name="T48" fmla="*/ 404 w 974"/>
                  <a:gd name="T49" fmla="*/ 104 h 1216"/>
                  <a:gd name="T50" fmla="*/ 476 w 974"/>
                  <a:gd name="T51" fmla="*/ 182 h 1216"/>
                  <a:gd name="T52" fmla="*/ 658 w 974"/>
                  <a:gd name="T53" fmla="*/ 300 h 1216"/>
                  <a:gd name="T54" fmla="*/ 718 w 974"/>
                  <a:gd name="T55" fmla="*/ 360 h 1216"/>
                  <a:gd name="T56" fmla="*/ 851 w 974"/>
                  <a:gd name="T57" fmla="*/ 664 h 1216"/>
                  <a:gd name="T58" fmla="*/ 631 w 974"/>
                  <a:gd name="T59" fmla="*/ 568 h 1216"/>
                  <a:gd name="T60" fmla="*/ 465 w 974"/>
                  <a:gd name="T61" fmla="*/ 619 h 1216"/>
                  <a:gd name="T62" fmla="*/ 438 w 974"/>
                  <a:gd name="T63" fmla="*/ 649 h 1216"/>
                  <a:gd name="T64" fmla="*/ 500 w 974"/>
                  <a:gd name="T65" fmla="*/ 752 h 1216"/>
                  <a:gd name="T66" fmla="*/ 673 w 974"/>
                  <a:gd name="T67" fmla="*/ 1216 h 1216"/>
                  <a:gd name="T68" fmla="*/ 679 w 974"/>
                  <a:gd name="T69" fmla="*/ 922 h 1216"/>
                  <a:gd name="T70" fmla="*/ 525 w 974"/>
                  <a:gd name="T71" fmla="*/ 715 h 1216"/>
                  <a:gd name="T72" fmla="*/ 584 w 974"/>
                  <a:gd name="T73" fmla="*/ 630 h 1216"/>
                  <a:gd name="T74" fmla="*/ 677 w 974"/>
                  <a:gd name="T75" fmla="*/ 641 h 1216"/>
                  <a:gd name="T76" fmla="*/ 922 w 974"/>
                  <a:gd name="T77" fmla="*/ 471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74" h="1216">
                    <a:moveTo>
                      <a:pt x="922" y="471"/>
                    </a:moveTo>
                    <a:cubicBezTo>
                      <a:pt x="911" y="446"/>
                      <a:pt x="851" y="400"/>
                      <a:pt x="744" y="324"/>
                    </a:cubicBezTo>
                    <a:cubicBezTo>
                      <a:pt x="727" y="313"/>
                      <a:pt x="710" y="301"/>
                      <a:pt x="707" y="298"/>
                    </a:cubicBezTo>
                    <a:cubicBezTo>
                      <a:pt x="704" y="295"/>
                      <a:pt x="701" y="288"/>
                      <a:pt x="697" y="281"/>
                    </a:cubicBezTo>
                    <a:cubicBezTo>
                      <a:pt x="690" y="266"/>
                      <a:pt x="680" y="246"/>
                      <a:pt x="659" y="221"/>
                    </a:cubicBezTo>
                    <a:cubicBezTo>
                      <a:pt x="635" y="191"/>
                      <a:pt x="568" y="167"/>
                      <a:pt x="490" y="140"/>
                    </a:cubicBezTo>
                    <a:cubicBezTo>
                      <a:pt x="471" y="134"/>
                      <a:pt x="450" y="126"/>
                      <a:pt x="445" y="123"/>
                    </a:cubicBezTo>
                    <a:cubicBezTo>
                      <a:pt x="445" y="121"/>
                      <a:pt x="446" y="117"/>
                      <a:pt x="447" y="114"/>
                    </a:cubicBezTo>
                    <a:cubicBezTo>
                      <a:pt x="449" y="105"/>
                      <a:pt x="452" y="93"/>
                      <a:pt x="454" y="76"/>
                    </a:cubicBezTo>
                    <a:cubicBezTo>
                      <a:pt x="458" y="28"/>
                      <a:pt x="445" y="11"/>
                      <a:pt x="439" y="6"/>
                    </a:cubicBezTo>
                    <a:cubicBezTo>
                      <a:pt x="434" y="2"/>
                      <a:pt x="428" y="0"/>
                      <a:pt x="422" y="0"/>
                    </a:cubicBezTo>
                    <a:cubicBezTo>
                      <a:pt x="343" y="7"/>
                      <a:pt x="286" y="93"/>
                      <a:pt x="264" y="125"/>
                    </a:cubicBezTo>
                    <a:cubicBezTo>
                      <a:pt x="261" y="130"/>
                      <a:pt x="261" y="130"/>
                      <a:pt x="261" y="130"/>
                    </a:cubicBezTo>
                    <a:cubicBezTo>
                      <a:pt x="246" y="150"/>
                      <a:pt x="97" y="311"/>
                      <a:pt x="75" y="329"/>
                    </a:cubicBezTo>
                    <a:cubicBezTo>
                      <a:pt x="42" y="356"/>
                      <a:pt x="41" y="430"/>
                      <a:pt x="41" y="430"/>
                    </a:cubicBezTo>
                    <a:cubicBezTo>
                      <a:pt x="41" y="439"/>
                      <a:pt x="41" y="444"/>
                      <a:pt x="142" y="602"/>
                    </a:cubicBezTo>
                    <a:cubicBezTo>
                      <a:pt x="145" y="605"/>
                      <a:pt x="147" y="609"/>
                      <a:pt x="149" y="612"/>
                    </a:cubicBezTo>
                    <a:cubicBezTo>
                      <a:pt x="64" y="537"/>
                      <a:pt x="56" y="535"/>
                      <a:pt x="49" y="534"/>
                    </a:cubicBezTo>
                    <a:cubicBezTo>
                      <a:pt x="40" y="532"/>
                      <a:pt x="30" y="535"/>
                      <a:pt x="23" y="542"/>
                    </a:cubicBezTo>
                    <a:cubicBezTo>
                      <a:pt x="0" y="567"/>
                      <a:pt x="12" y="664"/>
                      <a:pt x="17" y="681"/>
                    </a:cubicBezTo>
                    <a:cubicBezTo>
                      <a:pt x="21" y="698"/>
                      <a:pt x="60" y="746"/>
                      <a:pt x="105" y="797"/>
                    </a:cubicBezTo>
                    <a:cubicBezTo>
                      <a:pt x="85" y="785"/>
                      <a:pt x="69" y="776"/>
                      <a:pt x="63" y="772"/>
                    </a:cubicBezTo>
                    <a:cubicBezTo>
                      <a:pt x="52" y="766"/>
                      <a:pt x="40" y="767"/>
                      <a:pt x="31" y="774"/>
                    </a:cubicBezTo>
                    <a:cubicBezTo>
                      <a:pt x="2" y="796"/>
                      <a:pt x="23" y="879"/>
                      <a:pt x="23" y="880"/>
                    </a:cubicBezTo>
                    <a:cubicBezTo>
                      <a:pt x="27" y="896"/>
                      <a:pt x="60" y="932"/>
                      <a:pt x="99" y="972"/>
                    </a:cubicBezTo>
                    <a:cubicBezTo>
                      <a:pt x="72" y="967"/>
                      <a:pt x="63" y="971"/>
                      <a:pt x="59" y="974"/>
                    </a:cubicBezTo>
                    <a:cubicBezTo>
                      <a:pt x="45" y="981"/>
                      <a:pt x="37" y="992"/>
                      <a:pt x="45" y="1111"/>
                    </a:cubicBezTo>
                    <a:cubicBezTo>
                      <a:pt x="48" y="1156"/>
                      <a:pt x="52" y="1202"/>
                      <a:pt x="54" y="1216"/>
                    </a:cubicBezTo>
                    <a:cubicBezTo>
                      <a:pt x="98" y="1216"/>
                      <a:pt x="98" y="1216"/>
                      <a:pt x="98" y="1216"/>
                    </a:cubicBezTo>
                    <a:cubicBezTo>
                      <a:pt x="90" y="1139"/>
                      <a:pt x="84" y="1047"/>
                      <a:pt x="86" y="1015"/>
                    </a:cubicBezTo>
                    <a:cubicBezTo>
                      <a:pt x="104" y="1018"/>
                      <a:pt x="139" y="1029"/>
                      <a:pt x="172" y="1043"/>
                    </a:cubicBezTo>
                    <a:cubicBezTo>
                      <a:pt x="182" y="1047"/>
                      <a:pt x="193" y="1043"/>
                      <a:pt x="199" y="1034"/>
                    </a:cubicBezTo>
                    <a:cubicBezTo>
                      <a:pt x="205" y="1025"/>
                      <a:pt x="204" y="1014"/>
                      <a:pt x="196" y="1006"/>
                    </a:cubicBezTo>
                    <a:cubicBezTo>
                      <a:pt x="139" y="951"/>
                      <a:pt x="73" y="883"/>
                      <a:pt x="65" y="868"/>
                    </a:cubicBezTo>
                    <a:cubicBezTo>
                      <a:pt x="62" y="856"/>
                      <a:pt x="60" y="836"/>
                      <a:pt x="60" y="822"/>
                    </a:cubicBezTo>
                    <a:cubicBezTo>
                      <a:pt x="105" y="849"/>
                      <a:pt x="208" y="913"/>
                      <a:pt x="210" y="913"/>
                    </a:cubicBezTo>
                    <a:cubicBezTo>
                      <a:pt x="219" y="919"/>
                      <a:pt x="231" y="917"/>
                      <a:pt x="238" y="909"/>
                    </a:cubicBezTo>
                    <a:cubicBezTo>
                      <a:pt x="245" y="900"/>
                      <a:pt x="245" y="888"/>
                      <a:pt x="237" y="880"/>
                    </a:cubicBezTo>
                    <a:cubicBezTo>
                      <a:pt x="156" y="791"/>
                      <a:pt x="67" y="688"/>
                      <a:pt x="59" y="669"/>
                    </a:cubicBezTo>
                    <a:cubicBezTo>
                      <a:pt x="54" y="652"/>
                      <a:pt x="52" y="613"/>
                      <a:pt x="54" y="589"/>
                    </a:cubicBezTo>
                    <a:cubicBezTo>
                      <a:pt x="90" y="618"/>
                      <a:pt x="171" y="690"/>
                      <a:pt x="244" y="758"/>
                    </a:cubicBezTo>
                    <a:cubicBezTo>
                      <a:pt x="252" y="765"/>
                      <a:pt x="264" y="766"/>
                      <a:pt x="273" y="758"/>
                    </a:cubicBezTo>
                    <a:cubicBezTo>
                      <a:pt x="281" y="751"/>
                      <a:pt x="283" y="739"/>
                      <a:pt x="277" y="730"/>
                    </a:cubicBezTo>
                    <a:cubicBezTo>
                      <a:pt x="209" y="625"/>
                      <a:pt x="100" y="455"/>
                      <a:pt x="85" y="426"/>
                    </a:cubicBezTo>
                    <a:cubicBezTo>
                      <a:pt x="86" y="405"/>
                      <a:pt x="93" y="371"/>
                      <a:pt x="103" y="363"/>
                    </a:cubicBezTo>
                    <a:cubicBezTo>
                      <a:pt x="125" y="345"/>
                      <a:pt x="279" y="181"/>
                      <a:pt x="297" y="154"/>
                    </a:cubicBezTo>
                    <a:cubicBezTo>
                      <a:pt x="300" y="150"/>
                      <a:pt x="300" y="150"/>
                      <a:pt x="300" y="150"/>
                    </a:cubicBezTo>
                    <a:cubicBezTo>
                      <a:pt x="316" y="127"/>
                      <a:pt x="359" y="63"/>
                      <a:pt x="410" y="47"/>
                    </a:cubicBezTo>
                    <a:cubicBezTo>
                      <a:pt x="411" y="53"/>
                      <a:pt x="411" y="61"/>
                      <a:pt x="410" y="72"/>
                    </a:cubicBezTo>
                    <a:cubicBezTo>
                      <a:pt x="409" y="85"/>
                      <a:pt x="406" y="95"/>
                      <a:pt x="404" y="104"/>
                    </a:cubicBezTo>
                    <a:cubicBezTo>
                      <a:pt x="400" y="121"/>
                      <a:pt x="394" y="144"/>
                      <a:pt x="421" y="161"/>
                    </a:cubicBezTo>
                    <a:cubicBezTo>
                      <a:pt x="429" y="166"/>
                      <a:pt x="445" y="171"/>
                      <a:pt x="476" y="182"/>
                    </a:cubicBezTo>
                    <a:cubicBezTo>
                      <a:pt x="522" y="197"/>
                      <a:pt x="607" y="227"/>
                      <a:pt x="626" y="249"/>
                    </a:cubicBezTo>
                    <a:cubicBezTo>
                      <a:pt x="643" y="270"/>
                      <a:pt x="651" y="286"/>
                      <a:pt x="658" y="300"/>
                    </a:cubicBezTo>
                    <a:cubicBezTo>
                      <a:pt x="663" y="312"/>
                      <a:pt x="668" y="322"/>
                      <a:pt x="678" y="330"/>
                    </a:cubicBezTo>
                    <a:cubicBezTo>
                      <a:pt x="682" y="335"/>
                      <a:pt x="693" y="343"/>
                      <a:pt x="718" y="360"/>
                    </a:cubicBezTo>
                    <a:cubicBezTo>
                      <a:pt x="760" y="390"/>
                      <a:pt x="871" y="468"/>
                      <a:pt x="881" y="489"/>
                    </a:cubicBezTo>
                    <a:cubicBezTo>
                      <a:pt x="891" y="511"/>
                      <a:pt x="923" y="631"/>
                      <a:pt x="851" y="664"/>
                    </a:cubicBezTo>
                    <a:cubicBezTo>
                      <a:pt x="807" y="685"/>
                      <a:pt x="747" y="639"/>
                      <a:pt x="704" y="606"/>
                    </a:cubicBezTo>
                    <a:cubicBezTo>
                      <a:pt x="672" y="582"/>
                      <a:pt x="651" y="566"/>
                      <a:pt x="631" y="568"/>
                    </a:cubicBezTo>
                    <a:cubicBezTo>
                      <a:pt x="616" y="570"/>
                      <a:pt x="594" y="579"/>
                      <a:pt x="567" y="590"/>
                    </a:cubicBezTo>
                    <a:cubicBezTo>
                      <a:pt x="537" y="602"/>
                      <a:pt x="481" y="625"/>
                      <a:pt x="465" y="619"/>
                    </a:cubicBezTo>
                    <a:cubicBezTo>
                      <a:pt x="457" y="616"/>
                      <a:pt x="447" y="618"/>
                      <a:pt x="441" y="625"/>
                    </a:cubicBezTo>
                    <a:cubicBezTo>
                      <a:pt x="435" y="631"/>
                      <a:pt x="434" y="641"/>
                      <a:pt x="438" y="649"/>
                    </a:cubicBezTo>
                    <a:cubicBezTo>
                      <a:pt x="441" y="656"/>
                      <a:pt x="469" y="716"/>
                      <a:pt x="492" y="743"/>
                    </a:cubicBezTo>
                    <a:cubicBezTo>
                      <a:pt x="493" y="745"/>
                      <a:pt x="496" y="748"/>
                      <a:pt x="500" y="752"/>
                    </a:cubicBezTo>
                    <a:cubicBezTo>
                      <a:pt x="671" y="942"/>
                      <a:pt x="734" y="1104"/>
                      <a:pt x="676" y="1208"/>
                    </a:cubicBezTo>
                    <a:cubicBezTo>
                      <a:pt x="674" y="1211"/>
                      <a:pt x="673" y="1213"/>
                      <a:pt x="673" y="1216"/>
                    </a:cubicBezTo>
                    <a:cubicBezTo>
                      <a:pt x="721" y="1216"/>
                      <a:pt x="721" y="1216"/>
                      <a:pt x="721" y="1216"/>
                    </a:cubicBezTo>
                    <a:cubicBezTo>
                      <a:pt x="758" y="1137"/>
                      <a:pt x="744" y="1038"/>
                      <a:pt x="679" y="922"/>
                    </a:cubicBezTo>
                    <a:cubicBezTo>
                      <a:pt x="627" y="827"/>
                      <a:pt x="556" y="748"/>
                      <a:pt x="532" y="722"/>
                    </a:cubicBezTo>
                    <a:cubicBezTo>
                      <a:pt x="529" y="719"/>
                      <a:pt x="527" y="716"/>
                      <a:pt x="525" y="715"/>
                    </a:cubicBezTo>
                    <a:cubicBezTo>
                      <a:pt x="516" y="703"/>
                      <a:pt x="503" y="681"/>
                      <a:pt x="493" y="662"/>
                    </a:cubicBezTo>
                    <a:cubicBezTo>
                      <a:pt x="518" y="657"/>
                      <a:pt x="548" y="645"/>
                      <a:pt x="584" y="630"/>
                    </a:cubicBezTo>
                    <a:cubicBezTo>
                      <a:pt x="603" y="622"/>
                      <a:pt x="625" y="614"/>
                      <a:pt x="635" y="612"/>
                    </a:cubicBezTo>
                    <a:cubicBezTo>
                      <a:pt x="642" y="614"/>
                      <a:pt x="662" y="629"/>
                      <a:pt x="677" y="641"/>
                    </a:cubicBezTo>
                    <a:cubicBezTo>
                      <a:pt x="726" y="679"/>
                      <a:pt x="801" y="737"/>
                      <a:pt x="870" y="704"/>
                    </a:cubicBezTo>
                    <a:cubicBezTo>
                      <a:pt x="974" y="655"/>
                      <a:pt x="937" y="508"/>
                      <a:pt x="922" y="47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9">
                <a:extLst>
                  <a:ext uri="{FF2B5EF4-FFF2-40B4-BE49-F238E27FC236}">
                    <a16:creationId xmlns:a16="http://schemas.microsoft.com/office/drawing/2014/main" id="{3D17BD71-0BD4-4AD1-A902-0425E7E001C0}"/>
                  </a:ext>
                </a:extLst>
              </p:cNvPr>
              <p:cNvSpPr>
                <a:spLocks/>
              </p:cNvSpPr>
              <p:nvPr/>
            </p:nvSpPr>
            <p:spPr bwMode="auto">
              <a:xfrm>
                <a:off x="5724321" y="3732212"/>
                <a:ext cx="741770" cy="350838"/>
              </a:xfrm>
              <a:custGeom>
                <a:avLst/>
                <a:gdLst>
                  <a:gd name="connsiteX0" fmla="*/ 146047 w 741770"/>
                  <a:gd name="connsiteY0" fmla="*/ 155575 h 350838"/>
                  <a:gd name="connsiteX1" fmla="*/ 595723 w 741770"/>
                  <a:gd name="connsiteY1" fmla="*/ 155575 h 350838"/>
                  <a:gd name="connsiteX2" fmla="*/ 600006 w 741770"/>
                  <a:gd name="connsiteY2" fmla="*/ 159151 h 350838"/>
                  <a:gd name="connsiteX3" fmla="*/ 738478 w 741770"/>
                  <a:gd name="connsiteY3" fmla="*/ 326520 h 350838"/>
                  <a:gd name="connsiteX4" fmla="*/ 727057 w 741770"/>
                  <a:gd name="connsiteY4" fmla="*/ 350838 h 350838"/>
                  <a:gd name="connsiteX5" fmla="*/ 14713 w 741770"/>
                  <a:gd name="connsiteY5" fmla="*/ 350838 h 350838"/>
                  <a:gd name="connsiteX6" fmla="*/ 3292 w 741770"/>
                  <a:gd name="connsiteY6" fmla="*/ 326520 h 350838"/>
                  <a:gd name="connsiteX7" fmla="*/ 141764 w 741770"/>
                  <a:gd name="connsiteY7" fmla="*/ 159151 h 350838"/>
                  <a:gd name="connsiteX8" fmla="*/ 146047 w 741770"/>
                  <a:gd name="connsiteY8" fmla="*/ 155575 h 350838"/>
                  <a:gd name="connsiteX9" fmla="*/ 93070 w 741770"/>
                  <a:gd name="connsiteY9" fmla="*/ 0 h 350838"/>
                  <a:gd name="connsiteX10" fmla="*/ 648699 w 741770"/>
                  <a:gd name="connsiteY10" fmla="*/ 0 h 350838"/>
                  <a:gd name="connsiteX11" fmla="*/ 655841 w 741770"/>
                  <a:gd name="connsiteY11" fmla="*/ 7158 h 350838"/>
                  <a:gd name="connsiteX12" fmla="*/ 655841 w 741770"/>
                  <a:gd name="connsiteY12" fmla="*/ 116668 h 350838"/>
                  <a:gd name="connsiteX13" fmla="*/ 648699 w 741770"/>
                  <a:gd name="connsiteY13" fmla="*/ 123825 h 350838"/>
                  <a:gd name="connsiteX14" fmla="*/ 93070 w 741770"/>
                  <a:gd name="connsiteY14" fmla="*/ 123825 h 350838"/>
                  <a:gd name="connsiteX15" fmla="*/ 85928 w 741770"/>
                  <a:gd name="connsiteY15" fmla="*/ 116668 h 350838"/>
                  <a:gd name="connsiteX16" fmla="*/ 85928 w 741770"/>
                  <a:gd name="connsiteY16" fmla="*/ 7158 h 350838"/>
                  <a:gd name="connsiteX17" fmla="*/ 93070 w 741770"/>
                  <a:gd name="connsiteY17" fmla="*/ 0 h 35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1770" h="350838">
                    <a:moveTo>
                      <a:pt x="146047" y="155575"/>
                    </a:moveTo>
                    <a:cubicBezTo>
                      <a:pt x="146047" y="155575"/>
                      <a:pt x="146047" y="155575"/>
                      <a:pt x="595723" y="155575"/>
                    </a:cubicBezTo>
                    <a:cubicBezTo>
                      <a:pt x="597151" y="157006"/>
                      <a:pt x="598578" y="157721"/>
                      <a:pt x="600006" y="159151"/>
                    </a:cubicBezTo>
                    <a:cubicBezTo>
                      <a:pt x="600006" y="159151"/>
                      <a:pt x="600006" y="159151"/>
                      <a:pt x="738478" y="326520"/>
                    </a:cubicBezTo>
                    <a:cubicBezTo>
                      <a:pt x="746329" y="335818"/>
                      <a:pt x="739192" y="350838"/>
                      <a:pt x="727057" y="350838"/>
                    </a:cubicBezTo>
                    <a:cubicBezTo>
                      <a:pt x="727057" y="350838"/>
                      <a:pt x="727057" y="350838"/>
                      <a:pt x="14713" y="350838"/>
                    </a:cubicBezTo>
                    <a:cubicBezTo>
                      <a:pt x="2578" y="350838"/>
                      <a:pt x="-4559" y="335818"/>
                      <a:pt x="3292" y="326520"/>
                    </a:cubicBezTo>
                    <a:cubicBezTo>
                      <a:pt x="3292" y="326520"/>
                      <a:pt x="3292" y="326520"/>
                      <a:pt x="141764" y="159151"/>
                    </a:cubicBezTo>
                    <a:cubicBezTo>
                      <a:pt x="143192" y="157721"/>
                      <a:pt x="144620" y="157006"/>
                      <a:pt x="146047" y="155575"/>
                    </a:cubicBezTo>
                    <a:close/>
                    <a:moveTo>
                      <a:pt x="93070" y="0"/>
                    </a:moveTo>
                    <a:cubicBezTo>
                      <a:pt x="93070" y="0"/>
                      <a:pt x="93070" y="0"/>
                      <a:pt x="648699" y="0"/>
                    </a:cubicBezTo>
                    <a:cubicBezTo>
                      <a:pt x="652270" y="0"/>
                      <a:pt x="655841" y="3579"/>
                      <a:pt x="655841" y="7158"/>
                    </a:cubicBezTo>
                    <a:cubicBezTo>
                      <a:pt x="655841" y="7158"/>
                      <a:pt x="655841" y="7158"/>
                      <a:pt x="655841" y="116668"/>
                    </a:cubicBezTo>
                    <a:cubicBezTo>
                      <a:pt x="655841" y="120962"/>
                      <a:pt x="652270" y="123825"/>
                      <a:pt x="648699" y="123825"/>
                    </a:cubicBezTo>
                    <a:cubicBezTo>
                      <a:pt x="648699" y="123825"/>
                      <a:pt x="648699" y="123825"/>
                      <a:pt x="93070" y="123825"/>
                    </a:cubicBezTo>
                    <a:cubicBezTo>
                      <a:pt x="89499" y="123825"/>
                      <a:pt x="85928" y="120962"/>
                      <a:pt x="85928" y="116668"/>
                    </a:cubicBezTo>
                    <a:cubicBezTo>
                      <a:pt x="85928" y="116668"/>
                      <a:pt x="85928" y="116668"/>
                      <a:pt x="85928" y="7158"/>
                    </a:cubicBezTo>
                    <a:cubicBezTo>
                      <a:pt x="85928" y="3579"/>
                      <a:pt x="89499" y="0"/>
                      <a:pt x="93070"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grpSp>
      </p:grpSp>
    </p:spTree>
    <p:extLst>
      <p:ext uri="{BB962C8B-B14F-4D97-AF65-F5344CB8AC3E}">
        <p14:creationId xmlns:p14="http://schemas.microsoft.com/office/powerpoint/2010/main" val="39127914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691C389-1485-499B-A121-0D8C6A08A5BE}"/>
              </a:ext>
            </a:extLst>
          </p:cNvPr>
          <p:cNvSpPr>
            <a:spLocks noGrp="1"/>
          </p:cNvSpPr>
          <p:nvPr>
            <p:ph type="title"/>
          </p:nvPr>
        </p:nvSpPr>
        <p:spPr>
          <a:xfrm>
            <a:off x="630000" y="622800"/>
            <a:ext cx="10933350" cy="332399"/>
          </a:xfrm>
        </p:spPr>
        <p:txBody>
          <a:bodyPr/>
          <a:lstStyle/>
          <a:p>
            <a:endParaRPr lang="es-AR" dirty="0"/>
          </a:p>
        </p:txBody>
      </p:sp>
      <p:sp>
        <p:nvSpPr>
          <p:cNvPr id="4" name="Rectángulo: esquinas redondeadas 3">
            <a:extLst>
              <a:ext uri="{FF2B5EF4-FFF2-40B4-BE49-F238E27FC236}">
                <a16:creationId xmlns:a16="http://schemas.microsoft.com/office/drawing/2014/main" id="{3DCF105E-93BA-4A10-A07C-B075EEBD2802}"/>
              </a:ext>
            </a:extLst>
          </p:cNvPr>
          <p:cNvSpPr/>
          <p:nvPr/>
        </p:nvSpPr>
        <p:spPr>
          <a:xfrm>
            <a:off x="629994" y="1416295"/>
            <a:ext cx="3384000" cy="900000"/>
          </a:xfrm>
          <a:prstGeom prst="roundRect">
            <a:avLst/>
          </a:prstGeom>
          <a:solidFill>
            <a:schemeClr val="accent3">
              <a:lumMod val="60000"/>
              <a:lumOff val="40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b="1" dirty="0">
                <a:solidFill>
                  <a:srgbClr val="FFFFFF"/>
                </a:solidFill>
              </a:rPr>
              <a:t>VARIABLES AUXILIARES</a:t>
            </a:r>
          </a:p>
        </p:txBody>
      </p:sp>
      <p:cxnSp>
        <p:nvCxnSpPr>
          <p:cNvPr id="10" name="Conector recto 9">
            <a:extLst>
              <a:ext uri="{FF2B5EF4-FFF2-40B4-BE49-F238E27FC236}">
                <a16:creationId xmlns:a16="http://schemas.microsoft.com/office/drawing/2014/main" id="{33EB0E21-F047-4EC4-B2BA-0A0F87201313}"/>
              </a:ext>
            </a:extLst>
          </p:cNvPr>
          <p:cNvCxnSpPr>
            <a:cxnSpLocks/>
          </p:cNvCxnSpPr>
          <p:nvPr/>
        </p:nvCxnSpPr>
        <p:spPr>
          <a:xfrm flipH="1">
            <a:off x="4208996" y="1412240"/>
            <a:ext cx="7404" cy="5008880"/>
          </a:xfrm>
          <a:prstGeom prst="line">
            <a:avLst/>
          </a:prstGeom>
          <a:ln w="9525" cap="rnd">
            <a:solidFill>
              <a:schemeClr val="tx1">
                <a:lumMod val="60000"/>
                <a:lumOff val="40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2" name="Rectángulo: esquinas redondeadas 1">
            <a:extLst>
              <a:ext uri="{FF2B5EF4-FFF2-40B4-BE49-F238E27FC236}">
                <a16:creationId xmlns:a16="http://schemas.microsoft.com/office/drawing/2014/main" id="{9521EAB0-5E0A-46B7-8210-0E23F06A3C05}"/>
              </a:ext>
            </a:extLst>
          </p:cNvPr>
          <p:cNvSpPr/>
          <p:nvPr/>
        </p:nvSpPr>
        <p:spPr>
          <a:xfrm>
            <a:off x="4404000" y="1416295"/>
            <a:ext cx="3384000" cy="900000"/>
          </a:xfrm>
          <a:prstGeom prst="roundRect">
            <a:avLst/>
          </a:prstGeom>
          <a:solidFill>
            <a:schemeClr val="accent3">
              <a:lumMod val="60000"/>
              <a:lumOff val="40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b="1" dirty="0">
                <a:solidFill>
                  <a:srgbClr val="FFFFFF"/>
                </a:solidFill>
              </a:rPr>
              <a:t>DUMMIES</a:t>
            </a:r>
          </a:p>
        </p:txBody>
      </p:sp>
      <p:sp>
        <p:nvSpPr>
          <p:cNvPr id="5" name="Rectángulo: esquinas redondeadas 4">
            <a:extLst>
              <a:ext uri="{FF2B5EF4-FFF2-40B4-BE49-F238E27FC236}">
                <a16:creationId xmlns:a16="http://schemas.microsoft.com/office/drawing/2014/main" id="{0C8CBBB2-9DF8-4FFC-BCC6-EF0279EFAD37}"/>
              </a:ext>
            </a:extLst>
          </p:cNvPr>
          <p:cNvSpPr/>
          <p:nvPr/>
        </p:nvSpPr>
        <p:spPr>
          <a:xfrm>
            <a:off x="8178006" y="1416295"/>
            <a:ext cx="3384000" cy="900000"/>
          </a:xfrm>
          <a:prstGeom prst="roundRect">
            <a:avLst/>
          </a:prstGeom>
          <a:solidFill>
            <a:schemeClr val="accent3">
              <a:lumMod val="60000"/>
              <a:lumOff val="40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AR" b="1" dirty="0">
                <a:solidFill>
                  <a:srgbClr val="FFFFFF"/>
                </a:solidFill>
              </a:rPr>
              <a:t>INTERACCIONES</a:t>
            </a:r>
          </a:p>
        </p:txBody>
      </p:sp>
      <p:cxnSp>
        <p:nvCxnSpPr>
          <p:cNvPr id="15" name="Conector recto 14">
            <a:extLst>
              <a:ext uri="{FF2B5EF4-FFF2-40B4-BE49-F238E27FC236}">
                <a16:creationId xmlns:a16="http://schemas.microsoft.com/office/drawing/2014/main" id="{48C992C3-DCC0-449C-AC2E-652FDB47B472}"/>
              </a:ext>
            </a:extLst>
          </p:cNvPr>
          <p:cNvCxnSpPr>
            <a:cxnSpLocks/>
          </p:cNvCxnSpPr>
          <p:nvPr/>
        </p:nvCxnSpPr>
        <p:spPr>
          <a:xfrm flipH="1">
            <a:off x="7990480" y="1416295"/>
            <a:ext cx="7404" cy="5008880"/>
          </a:xfrm>
          <a:prstGeom prst="line">
            <a:avLst/>
          </a:prstGeom>
          <a:ln w="9525" cap="rnd">
            <a:solidFill>
              <a:schemeClr val="tx1">
                <a:lumMod val="60000"/>
                <a:lumOff val="40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9" name="CuadroTexto 8">
            <a:extLst>
              <a:ext uri="{FF2B5EF4-FFF2-40B4-BE49-F238E27FC236}">
                <a16:creationId xmlns:a16="http://schemas.microsoft.com/office/drawing/2014/main" id="{B6529E9B-9DCB-4C83-A3CC-DA0B523B7396}"/>
              </a:ext>
            </a:extLst>
          </p:cNvPr>
          <p:cNvSpPr txBox="1"/>
          <p:nvPr/>
        </p:nvSpPr>
        <p:spPr>
          <a:xfrm>
            <a:off x="629995" y="2573078"/>
            <a:ext cx="3391402" cy="403092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200000"/>
              </a:lnSpc>
              <a:spcBef>
                <a:spcPts val="600"/>
              </a:spcBef>
              <a:spcAft>
                <a:spcPts val="600"/>
              </a:spcAft>
              <a:buFont typeface="Arial" panose="020B0604020202020204" pitchFamily="34" charset="0"/>
              <a:buChar char="•"/>
            </a:pPr>
            <a:r>
              <a:rPr lang="es-ES" sz="1600" b="1" i="0" dirty="0">
                <a:solidFill>
                  <a:srgbClr val="333333"/>
                </a:solidFill>
                <a:effectLst/>
                <a:latin typeface="+mj-lt"/>
              </a:rPr>
              <a:t>Avenidas</a:t>
            </a:r>
          </a:p>
          <a:p>
            <a:pPr algn="l">
              <a:lnSpc>
                <a:spcPct val="200000"/>
              </a:lnSpc>
              <a:spcBef>
                <a:spcPts val="600"/>
              </a:spcBef>
              <a:spcAft>
                <a:spcPts val="600"/>
              </a:spcAft>
              <a:buFont typeface="Arial" panose="020B0604020202020204" pitchFamily="34" charset="0"/>
              <a:buChar char="•"/>
            </a:pPr>
            <a:r>
              <a:rPr lang="es-ES" sz="1600" b="1" dirty="0" err="1">
                <a:solidFill>
                  <a:srgbClr val="333333"/>
                </a:solidFill>
                <a:latin typeface="+mj-lt"/>
              </a:rPr>
              <a:t>Amenities</a:t>
            </a:r>
            <a:endParaRPr lang="es-ES" sz="1600" b="1" dirty="0">
              <a:solidFill>
                <a:srgbClr val="333333"/>
              </a:solidFill>
              <a:latin typeface="+mj-lt"/>
            </a:endParaRPr>
          </a:p>
          <a:p>
            <a:pPr algn="l">
              <a:lnSpc>
                <a:spcPct val="200000"/>
              </a:lnSpc>
              <a:spcBef>
                <a:spcPts val="600"/>
              </a:spcBef>
              <a:spcAft>
                <a:spcPts val="600"/>
              </a:spcAft>
              <a:buFont typeface="Arial" panose="020B0604020202020204" pitchFamily="34" charset="0"/>
              <a:buChar char="•"/>
            </a:pPr>
            <a:r>
              <a:rPr lang="es-ES" sz="1600" b="1" dirty="0">
                <a:solidFill>
                  <a:srgbClr val="333333"/>
                </a:solidFill>
                <a:latin typeface="+mj-lt"/>
              </a:rPr>
              <a:t>Superficie Libre</a:t>
            </a:r>
          </a:p>
          <a:p>
            <a:pPr algn="l">
              <a:lnSpc>
                <a:spcPct val="200000"/>
              </a:lnSpc>
              <a:spcBef>
                <a:spcPts val="600"/>
              </a:spcBef>
              <a:spcAft>
                <a:spcPts val="600"/>
              </a:spcAft>
              <a:buFont typeface="Arial" panose="020B0604020202020204" pitchFamily="34" charset="0"/>
              <a:buChar char="•"/>
            </a:pPr>
            <a:r>
              <a:rPr lang="es-ES" sz="1600" b="1" dirty="0">
                <a:solidFill>
                  <a:srgbClr val="333333"/>
                </a:solidFill>
                <a:latin typeface="+mj-lt"/>
              </a:rPr>
              <a:t>Superficie por Ambiente</a:t>
            </a:r>
          </a:p>
          <a:p>
            <a:pPr algn="l">
              <a:lnSpc>
                <a:spcPct val="200000"/>
              </a:lnSpc>
              <a:spcBef>
                <a:spcPts val="600"/>
              </a:spcBef>
              <a:spcAft>
                <a:spcPts val="600"/>
              </a:spcAft>
              <a:buFont typeface="Arial" panose="020B0604020202020204" pitchFamily="34" charset="0"/>
              <a:buChar char="•"/>
            </a:pPr>
            <a:r>
              <a:rPr lang="es-ES" sz="1600" b="1" dirty="0" err="1">
                <a:solidFill>
                  <a:srgbClr val="333333"/>
                </a:solidFill>
                <a:latin typeface="+mj-lt"/>
              </a:rPr>
              <a:t>Clustering</a:t>
            </a:r>
            <a:r>
              <a:rPr lang="es-ES" sz="1600" b="1" dirty="0">
                <a:solidFill>
                  <a:srgbClr val="333333"/>
                </a:solidFill>
                <a:latin typeface="+mj-lt"/>
              </a:rPr>
              <a:t> geográfico</a:t>
            </a:r>
          </a:p>
        </p:txBody>
      </p:sp>
      <p:sp>
        <p:nvSpPr>
          <p:cNvPr id="19" name="CuadroTexto 18">
            <a:extLst>
              <a:ext uri="{FF2B5EF4-FFF2-40B4-BE49-F238E27FC236}">
                <a16:creationId xmlns:a16="http://schemas.microsoft.com/office/drawing/2014/main" id="{C6BCF861-4B86-4F9A-9775-7D5D61CA7537}"/>
              </a:ext>
            </a:extLst>
          </p:cNvPr>
          <p:cNvSpPr txBox="1"/>
          <p:nvPr/>
        </p:nvSpPr>
        <p:spPr>
          <a:xfrm>
            <a:off x="4396522" y="2573078"/>
            <a:ext cx="3391402" cy="403092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200000"/>
              </a:lnSpc>
              <a:spcBef>
                <a:spcPts val="600"/>
              </a:spcBef>
              <a:buFont typeface="Arial" panose="020B0604020202020204" pitchFamily="34" charset="0"/>
              <a:buChar char="•"/>
            </a:pPr>
            <a:r>
              <a:rPr lang="es-ES" sz="1600" b="1" i="0" dirty="0">
                <a:solidFill>
                  <a:srgbClr val="333333"/>
                </a:solidFill>
                <a:effectLst/>
                <a:latin typeface="+mj-lt"/>
              </a:rPr>
              <a:t>Tipo de Propiedad</a:t>
            </a:r>
          </a:p>
          <a:p>
            <a:pPr algn="l">
              <a:lnSpc>
                <a:spcPct val="200000"/>
              </a:lnSpc>
              <a:spcBef>
                <a:spcPts val="600"/>
              </a:spcBef>
              <a:buFont typeface="Arial" panose="020B0604020202020204" pitchFamily="34" charset="0"/>
              <a:buChar char="•"/>
            </a:pPr>
            <a:r>
              <a:rPr lang="es-ES" sz="1600" b="1" dirty="0">
                <a:solidFill>
                  <a:srgbClr val="333333"/>
                </a:solidFill>
                <a:latin typeface="+mj-lt"/>
              </a:rPr>
              <a:t>Barrio</a:t>
            </a:r>
          </a:p>
          <a:p>
            <a:pPr algn="l">
              <a:lnSpc>
                <a:spcPct val="200000"/>
              </a:lnSpc>
              <a:spcBef>
                <a:spcPts val="600"/>
              </a:spcBef>
              <a:buFont typeface="Arial" panose="020B0604020202020204" pitchFamily="34" charset="0"/>
              <a:buChar char="•"/>
            </a:pPr>
            <a:r>
              <a:rPr lang="es-ES" sz="1600" b="1" dirty="0">
                <a:solidFill>
                  <a:srgbClr val="333333"/>
                </a:solidFill>
                <a:latin typeface="+mj-lt"/>
              </a:rPr>
              <a:t>Transportes Públicos</a:t>
            </a:r>
          </a:p>
          <a:p>
            <a:pPr algn="l">
              <a:lnSpc>
                <a:spcPct val="200000"/>
              </a:lnSpc>
              <a:spcBef>
                <a:spcPts val="600"/>
              </a:spcBef>
              <a:buFont typeface="Arial" panose="020B0604020202020204" pitchFamily="34" charset="0"/>
              <a:buChar char="•"/>
            </a:pPr>
            <a:r>
              <a:rPr lang="es-ES" sz="1600" b="1" dirty="0">
                <a:solidFill>
                  <a:srgbClr val="333333"/>
                </a:solidFill>
                <a:latin typeface="+mj-lt"/>
              </a:rPr>
              <a:t>Servicios Esenciales</a:t>
            </a:r>
          </a:p>
          <a:p>
            <a:pPr algn="l">
              <a:lnSpc>
                <a:spcPct val="200000"/>
              </a:lnSpc>
              <a:spcBef>
                <a:spcPts val="600"/>
              </a:spcBef>
              <a:buFont typeface="Arial" panose="020B0604020202020204" pitchFamily="34" charset="0"/>
              <a:buChar char="•"/>
            </a:pPr>
            <a:r>
              <a:rPr lang="es-ES" sz="1600" b="1" dirty="0">
                <a:solidFill>
                  <a:srgbClr val="333333"/>
                </a:solidFill>
                <a:latin typeface="+mj-lt"/>
              </a:rPr>
              <a:t>Espacios Verdes</a:t>
            </a:r>
          </a:p>
          <a:p>
            <a:pPr algn="l">
              <a:lnSpc>
                <a:spcPct val="200000"/>
              </a:lnSpc>
              <a:spcBef>
                <a:spcPts val="600"/>
              </a:spcBef>
              <a:buFont typeface="Arial" panose="020B0604020202020204" pitchFamily="34" charset="0"/>
              <a:buChar char="•"/>
            </a:pPr>
            <a:r>
              <a:rPr lang="es-ES" sz="1600" b="1" dirty="0">
                <a:solidFill>
                  <a:srgbClr val="333333"/>
                </a:solidFill>
                <a:latin typeface="+mj-lt"/>
              </a:rPr>
              <a:t>Zonas Comerciales</a:t>
            </a:r>
          </a:p>
        </p:txBody>
      </p:sp>
      <p:sp>
        <p:nvSpPr>
          <p:cNvPr id="21" name="CuadroTexto 20">
            <a:extLst>
              <a:ext uri="{FF2B5EF4-FFF2-40B4-BE49-F238E27FC236}">
                <a16:creationId xmlns:a16="http://schemas.microsoft.com/office/drawing/2014/main" id="{E6204BFA-D778-4133-82FC-45F9BA80E458}"/>
              </a:ext>
            </a:extLst>
          </p:cNvPr>
          <p:cNvSpPr txBox="1"/>
          <p:nvPr/>
        </p:nvSpPr>
        <p:spPr>
          <a:xfrm>
            <a:off x="8178006" y="2573078"/>
            <a:ext cx="3391402" cy="403092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200000"/>
              </a:lnSpc>
              <a:spcBef>
                <a:spcPts val="600"/>
              </a:spcBef>
              <a:buFont typeface="Arial" panose="020B0604020202020204" pitchFamily="34" charset="0"/>
              <a:buChar char="•"/>
            </a:pPr>
            <a:r>
              <a:rPr lang="es-ES" sz="1600" b="1" dirty="0">
                <a:solidFill>
                  <a:srgbClr val="333333"/>
                </a:solidFill>
                <a:latin typeface="+mj-lt"/>
              </a:rPr>
              <a:t>Cruces de avenidas</a:t>
            </a:r>
          </a:p>
          <a:p>
            <a:pPr algn="l">
              <a:lnSpc>
                <a:spcPct val="200000"/>
              </a:lnSpc>
              <a:spcBef>
                <a:spcPts val="600"/>
              </a:spcBef>
              <a:buFont typeface="Arial" panose="020B0604020202020204" pitchFamily="34" charset="0"/>
              <a:buChar char="•"/>
            </a:pPr>
            <a:r>
              <a:rPr lang="es-ES" sz="1600" b="1" dirty="0">
                <a:solidFill>
                  <a:srgbClr val="333333"/>
                </a:solidFill>
                <a:latin typeface="+mj-lt"/>
              </a:rPr>
              <a:t>Servicios Esenciales</a:t>
            </a:r>
          </a:p>
          <a:p>
            <a:pPr algn="l">
              <a:lnSpc>
                <a:spcPct val="200000"/>
              </a:lnSpc>
              <a:spcBef>
                <a:spcPts val="600"/>
              </a:spcBef>
              <a:buFont typeface="Arial" panose="020B0604020202020204" pitchFamily="34" charset="0"/>
              <a:buChar char="•"/>
            </a:pPr>
            <a:r>
              <a:rPr lang="es-ES" sz="1600" b="1" dirty="0" err="1">
                <a:solidFill>
                  <a:srgbClr val="333333"/>
                </a:solidFill>
                <a:latin typeface="+mj-lt"/>
              </a:rPr>
              <a:t>Amenities</a:t>
            </a:r>
            <a:endParaRPr lang="es-ES" sz="1600" b="1" dirty="0">
              <a:solidFill>
                <a:srgbClr val="333333"/>
              </a:solidFill>
              <a:latin typeface="+mj-lt"/>
            </a:endParaRPr>
          </a:p>
          <a:p>
            <a:pPr algn="l">
              <a:lnSpc>
                <a:spcPct val="200000"/>
              </a:lnSpc>
              <a:spcBef>
                <a:spcPts val="600"/>
              </a:spcBef>
              <a:buFont typeface="Arial" panose="020B0604020202020204" pitchFamily="34" charset="0"/>
              <a:buChar char="•"/>
            </a:pPr>
            <a:r>
              <a:rPr lang="es-ES" sz="1600" b="1" dirty="0">
                <a:solidFill>
                  <a:srgbClr val="333333"/>
                </a:solidFill>
                <a:latin typeface="+mj-lt"/>
              </a:rPr>
              <a:t>Espacios Verdes</a:t>
            </a:r>
          </a:p>
          <a:p>
            <a:pPr algn="l">
              <a:lnSpc>
                <a:spcPct val="200000"/>
              </a:lnSpc>
              <a:spcBef>
                <a:spcPts val="600"/>
              </a:spcBef>
              <a:buFont typeface="Arial" panose="020B0604020202020204" pitchFamily="34" charset="0"/>
              <a:buChar char="•"/>
            </a:pPr>
            <a:r>
              <a:rPr lang="es-ES" sz="1600" b="1" dirty="0">
                <a:solidFill>
                  <a:srgbClr val="333333"/>
                </a:solidFill>
                <a:latin typeface="+mj-lt"/>
              </a:rPr>
              <a:t>Comercios</a:t>
            </a:r>
          </a:p>
        </p:txBody>
      </p:sp>
    </p:spTree>
    <p:extLst>
      <p:ext uri="{BB962C8B-B14F-4D97-AF65-F5344CB8AC3E}">
        <p14:creationId xmlns:p14="http://schemas.microsoft.com/office/powerpoint/2010/main" val="39820672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E3086C3-0AC8-43C5-88C3-49BB2744F95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7414" name="think-cell Slide" r:id="rId5" imgW="395" imgH="396" progId="TCLayout.ActiveDocument.1">
                  <p:embed/>
                </p:oleObj>
              </mc:Choice>
              <mc:Fallback>
                <p:oleObj name="think-cell Slide" r:id="rId5" imgW="395" imgH="396" progId="TCLayout.ActiveDocument.1">
                  <p:embed/>
                  <p:pic>
                    <p:nvPicPr>
                      <p:cNvPr id="2" name="Object 1" hidden="1">
                        <a:extLst>
                          <a:ext uri="{FF2B5EF4-FFF2-40B4-BE49-F238E27FC236}">
                            <a16:creationId xmlns:a16="http://schemas.microsoft.com/office/drawing/2014/main" id="{3E3086C3-0AC8-43C5-88C3-49BB2744F95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177" name="Shape 1177"/>
          <p:cNvSpPr txBox="1">
            <a:spLocks noGrp="1"/>
          </p:cNvSpPr>
          <p:nvPr>
            <p:ph type="title"/>
          </p:nvPr>
        </p:nvSpPr>
        <p:spPr>
          <a:xfrm>
            <a:off x="630000" y="3826800"/>
            <a:ext cx="10936800" cy="2041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5400"/>
              <a:buFont typeface="Trebuchet MS"/>
              <a:buNone/>
            </a:pPr>
            <a:r>
              <a:rPr lang="en-US" dirty="0" err="1">
                <a:solidFill>
                  <a:schemeClr val="dk2"/>
                </a:solidFill>
                <a:latin typeface="Trebuchet MS"/>
                <a:ea typeface="Trebuchet MS"/>
                <a:cs typeface="Trebuchet MS"/>
                <a:sym typeface="Trebuchet MS"/>
              </a:rPr>
              <a:t>Modelos</a:t>
            </a:r>
            <a:endParaRPr sz="5400" b="0" i="0" u="none" strike="noStrike" cap="none" dirty="0">
              <a:solidFill>
                <a:schemeClr val="dk2"/>
              </a:solidFill>
              <a:latin typeface="Trebuchet MS"/>
              <a:ea typeface="Trebuchet MS"/>
              <a:cs typeface="Trebuchet MS"/>
              <a:sym typeface="Trebuchet MS"/>
            </a:endParaRPr>
          </a:p>
        </p:txBody>
      </p:sp>
      <p:grpSp>
        <p:nvGrpSpPr>
          <p:cNvPr id="9" name="Group 8">
            <a:extLst>
              <a:ext uri="{FF2B5EF4-FFF2-40B4-BE49-F238E27FC236}">
                <a16:creationId xmlns:a16="http://schemas.microsoft.com/office/drawing/2014/main" id="{C160932D-BB5B-4D86-9612-89740F7F22A1}"/>
              </a:ext>
            </a:extLst>
          </p:cNvPr>
          <p:cNvGrpSpPr>
            <a:grpSpLocks noChangeAspect="1"/>
          </p:cNvGrpSpPr>
          <p:nvPr/>
        </p:nvGrpSpPr>
        <p:grpSpPr>
          <a:xfrm>
            <a:off x="602704" y="1925918"/>
            <a:ext cx="1645920" cy="1645920"/>
            <a:chOff x="5273675" y="2606675"/>
            <a:chExt cx="1644650" cy="1644650"/>
          </a:xfrm>
        </p:grpSpPr>
        <p:sp>
          <p:nvSpPr>
            <p:cNvPr id="10" name="AutoShape 9">
              <a:extLst>
                <a:ext uri="{FF2B5EF4-FFF2-40B4-BE49-F238E27FC236}">
                  <a16:creationId xmlns:a16="http://schemas.microsoft.com/office/drawing/2014/main" id="{FCA4A2F9-A180-476C-AE2E-31613D20CF0D}"/>
                </a:ext>
              </a:extLst>
            </p:cNvPr>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6ADCA122-D6EE-4961-BFDD-75E11EE6AE46}"/>
                </a:ext>
              </a:extLst>
            </p:cNvPr>
            <p:cNvGrpSpPr/>
            <p:nvPr/>
          </p:nvGrpSpPr>
          <p:grpSpPr>
            <a:xfrm>
              <a:off x="5724321" y="2833688"/>
              <a:ext cx="778079" cy="1249362"/>
              <a:chOff x="5724321" y="2833688"/>
              <a:chExt cx="778079" cy="1249362"/>
            </a:xfrm>
          </p:grpSpPr>
          <p:sp>
            <p:nvSpPr>
              <p:cNvPr id="12" name="Freeform 11">
                <a:extLst>
                  <a:ext uri="{FF2B5EF4-FFF2-40B4-BE49-F238E27FC236}">
                    <a16:creationId xmlns:a16="http://schemas.microsoft.com/office/drawing/2014/main" id="{C2B047E1-1E61-439E-8C68-BC317F17625A}"/>
                  </a:ext>
                </a:extLst>
              </p:cNvPr>
              <p:cNvSpPr>
                <a:spLocks/>
              </p:cNvSpPr>
              <p:nvPr/>
            </p:nvSpPr>
            <p:spPr bwMode="auto">
              <a:xfrm>
                <a:off x="5807075" y="2833688"/>
                <a:ext cx="695325" cy="866775"/>
              </a:xfrm>
              <a:custGeom>
                <a:avLst/>
                <a:gdLst>
                  <a:gd name="T0" fmla="*/ 744 w 974"/>
                  <a:gd name="T1" fmla="*/ 324 h 1216"/>
                  <a:gd name="T2" fmla="*/ 697 w 974"/>
                  <a:gd name="T3" fmla="*/ 281 h 1216"/>
                  <a:gd name="T4" fmla="*/ 490 w 974"/>
                  <a:gd name="T5" fmla="*/ 140 h 1216"/>
                  <a:gd name="T6" fmla="*/ 447 w 974"/>
                  <a:gd name="T7" fmla="*/ 114 h 1216"/>
                  <a:gd name="T8" fmla="*/ 439 w 974"/>
                  <a:gd name="T9" fmla="*/ 6 h 1216"/>
                  <a:gd name="T10" fmla="*/ 264 w 974"/>
                  <a:gd name="T11" fmla="*/ 125 h 1216"/>
                  <a:gd name="T12" fmla="*/ 75 w 974"/>
                  <a:gd name="T13" fmla="*/ 329 h 1216"/>
                  <a:gd name="T14" fmla="*/ 142 w 974"/>
                  <a:gd name="T15" fmla="*/ 602 h 1216"/>
                  <a:gd name="T16" fmla="*/ 49 w 974"/>
                  <a:gd name="T17" fmla="*/ 534 h 1216"/>
                  <a:gd name="T18" fmla="*/ 17 w 974"/>
                  <a:gd name="T19" fmla="*/ 681 h 1216"/>
                  <a:gd name="T20" fmla="*/ 63 w 974"/>
                  <a:gd name="T21" fmla="*/ 772 h 1216"/>
                  <a:gd name="T22" fmla="*/ 23 w 974"/>
                  <a:gd name="T23" fmla="*/ 880 h 1216"/>
                  <a:gd name="T24" fmla="*/ 59 w 974"/>
                  <a:gd name="T25" fmla="*/ 974 h 1216"/>
                  <a:gd name="T26" fmla="*/ 54 w 974"/>
                  <a:gd name="T27" fmla="*/ 1216 h 1216"/>
                  <a:gd name="T28" fmla="*/ 86 w 974"/>
                  <a:gd name="T29" fmla="*/ 1015 h 1216"/>
                  <a:gd name="T30" fmla="*/ 199 w 974"/>
                  <a:gd name="T31" fmla="*/ 1034 h 1216"/>
                  <a:gd name="T32" fmla="*/ 65 w 974"/>
                  <a:gd name="T33" fmla="*/ 868 h 1216"/>
                  <a:gd name="T34" fmla="*/ 210 w 974"/>
                  <a:gd name="T35" fmla="*/ 913 h 1216"/>
                  <a:gd name="T36" fmla="*/ 237 w 974"/>
                  <a:gd name="T37" fmla="*/ 880 h 1216"/>
                  <a:gd name="T38" fmla="*/ 54 w 974"/>
                  <a:gd name="T39" fmla="*/ 589 h 1216"/>
                  <a:gd name="T40" fmla="*/ 273 w 974"/>
                  <a:gd name="T41" fmla="*/ 758 h 1216"/>
                  <a:gd name="T42" fmla="*/ 85 w 974"/>
                  <a:gd name="T43" fmla="*/ 426 h 1216"/>
                  <a:gd name="T44" fmla="*/ 297 w 974"/>
                  <a:gd name="T45" fmla="*/ 154 h 1216"/>
                  <a:gd name="T46" fmla="*/ 410 w 974"/>
                  <a:gd name="T47" fmla="*/ 47 h 1216"/>
                  <a:gd name="T48" fmla="*/ 404 w 974"/>
                  <a:gd name="T49" fmla="*/ 104 h 1216"/>
                  <a:gd name="T50" fmla="*/ 476 w 974"/>
                  <a:gd name="T51" fmla="*/ 182 h 1216"/>
                  <a:gd name="T52" fmla="*/ 658 w 974"/>
                  <a:gd name="T53" fmla="*/ 300 h 1216"/>
                  <a:gd name="T54" fmla="*/ 718 w 974"/>
                  <a:gd name="T55" fmla="*/ 360 h 1216"/>
                  <a:gd name="T56" fmla="*/ 851 w 974"/>
                  <a:gd name="T57" fmla="*/ 664 h 1216"/>
                  <a:gd name="T58" fmla="*/ 631 w 974"/>
                  <a:gd name="T59" fmla="*/ 568 h 1216"/>
                  <a:gd name="T60" fmla="*/ 465 w 974"/>
                  <a:gd name="T61" fmla="*/ 619 h 1216"/>
                  <a:gd name="T62" fmla="*/ 438 w 974"/>
                  <a:gd name="T63" fmla="*/ 649 h 1216"/>
                  <a:gd name="T64" fmla="*/ 500 w 974"/>
                  <a:gd name="T65" fmla="*/ 752 h 1216"/>
                  <a:gd name="T66" fmla="*/ 673 w 974"/>
                  <a:gd name="T67" fmla="*/ 1216 h 1216"/>
                  <a:gd name="T68" fmla="*/ 679 w 974"/>
                  <a:gd name="T69" fmla="*/ 922 h 1216"/>
                  <a:gd name="T70" fmla="*/ 525 w 974"/>
                  <a:gd name="T71" fmla="*/ 715 h 1216"/>
                  <a:gd name="T72" fmla="*/ 584 w 974"/>
                  <a:gd name="T73" fmla="*/ 630 h 1216"/>
                  <a:gd name="T74" fmla="*/ 677 w 974"/>
                  <a:gd name="T75" fmla="*/ 641 h 1216"/>
                  <a:gd name="T76" fmla="*/ 922 w 974"/>
                  <a:gd name="T77" fmla="*/ 471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74" h="1216">
                    <a:moveTo>
                      <a:pt x="922" y="471"/>
                    </a:moveTo>
                    <a:cubicBezTo>
                      <a:pt x="911" y="446"/>
                      <a:pt x="851" y="400"/>
                      <a:pt x="744" y="324"/>
                    </a:cubicBezTo>
                    <a:cubicBezTo>
                      <a:pt x="727" y="313"/>
                      <a:pt x="710" y="301"/>
                      <a:pt x="707" y="298"/>
                    </a:cubicBezTo>
                    <a:cubicBezTo>
                      <a:pt x="704" y="295"/>
                      <a:pt x="701" y="288"/>
                      <a:pt x="697" y="281"/>
                    </a:cubicBezTo>
                    <a:cubicBezTo>
                      <a:pt x="690" y="266"/>
                      <a:pt x="680" y="246"/>
                      <a:pt x="659" y="221"/>
                    </a:cubicBezTo>
                    <a:cubicBezTo>
                      <a:pt x="635" y="191"/>
                      <a:pt x="568" y="167"/>
                      <a:pt x="490" y="140"/>
                    </a:cubicBezTo>
                    <a:cubicBezTo>
                      <a:pt x="471" y="134"/>
                      <a:pt x="450" y="126"/>
                      <a:pt x="445" y="123"/>
                    </a:cubicBezTo>
                    <a:cubicBezTo>
                      <a:pt x="445" y="121"/>
                      <a:pt x="446" y="117"/>
                      <a:pt x="447" y="114"/>
                    </a:cubicBezTo>
                    <a:cubicBezTo>
                      <a:pt x="449" y="105"/>
                      <a:pt x="452" y="93"/>
                      <a:pt x="454" y="76"/>
                    </a:cubicBezTo>
                    <a:cubicBezTo>
                      <a:pt x="458" y="28"/>
                      <a:pt x="445" y="11"/>
                      <a:pt x="439" y="6"/>
                    </a:cubicBezTo>
                    <a:cubicBezTo>
                      <a:pt x="434" y="2"/>
                      <a:pt x="428" y="0"/>
                      <a:pt x="422" y="0"/>
                    </a:cubicBezTo>
                    <a:cubicBezTo>
                      <a:pt x="343" y="7"/>
                      <a:pt x="286" y="93"/>
                      <a:pt x="264" y="125"/>
                    </a:cubicBezTo>
                    <a:cubicBezTo>
                      <a:pt x="261" y="130"/>
                      <a:pt x="261" y="130"/>
                      <a:pt x="261" y="130"/>
                    </a:cubicBezTo>
                    <a:cubicBezTo>
                      <a:pt x="246" y="150"/>
                      <a:pt x="97" y="311"/>
                      <a:pt x="75" y="329"/>
                    </a:cubicBezTo>
                    <a:cubicBezTo>
                      <a:pt x="42" y="356"/>
                      <a:pt x="41" y="430"/>
                      <a:pt x="41" y="430"/>
                    </a:cubicBezTo>
                    <a:cubicBezTo>
                      <a:pt x="41" y="439"/>
                      <a:pt x="41" y="444"/>
                      <a:pt x="142" y="602"/>
                    </a:cubicBezTo>
                    <a:cubicBezTo>
                      <a:pt x="145" y="605"/>
                      <a:pt x="147" y="609"/>
                      <a:pt x="149" y="612"/>
                    </a:cubicBezTo>
                    <a:cubicBezTo>
                      <a:pt x="64" y="537"/>
                      <a:pt x="56" y="535"/>
                      <a:pt x="49" y="534"/>
                    </a:cubicBezTo>
                    <a:cubicBezTo>
                      <a:pt x="40" y="532"/>
                      <a:pt x="30" y="535"/>
                      <a:pt x="23" y="542"/>
                    </a:cubicBezTo>
                    <a:cubicBezTo>
                      <a:pt x="0" y="567"/>
                      <a:pt x="12" y="664"/>
                      <a:pt x="17" y="681"/>
                    </a:cubicBezTo>
                    <a:cubicBezTo>
                      <a:pt x="21" y="698"/>
                      <a:pt x="60" y="746"/>
                      <a:pt x="105" y="797"/>
                    </a:cubicBezTo>
                    <a:cubicBezTo>
                      <a:pt x="85" y="785"/>
                      <a:pt x="69" y="776"/>
                      <a:pt x="63" y="772"/>
                    </a:cubicBezTo>
                    <a:cubicBezTo>
                      <a:pt x="52" y="766"/>
                      <a:pt x="40" y="767"/>
                      <a:pt x="31" y="774"/>
                    </a:cubicBezTo>
                    <a:cubicBezTo>
                      <a:pt x="2" y="796"/>
                      <a:pt x="23" y="879"/>
                      <a:pt x="23" y="880"/>
                    </a:cubicBezTo>
                    <a:cubicBezTo>
                      <a:pt x="27" y="896"/>
                      <a:pt x="60" y="932"/>
                      <a:pt x="99" y="972"/>
                    </a:cubicBezTo>
                    <a:cubicBezTo>
                      <a:pt x="72" y="967"/>
                      <a:pt x="63" y="971"/>
                      <a:pt x="59" y="974"/>
                    </a:cubicBezTo>
                    <a:cubicBezTo>
                      <a:pt x="45" y="981"/>
                      <a:pt x="37" y="992"/>
                      <a:pt x="45" y="1111"/>
                    </a:cubicBezTo>
                    <a:cubicBezTo>
                      <a:pt x="48" y="1156"/>
                      <a:pt x="52" y="1202"/>
                      <a:pt x="54" y="1216"/>
                    </a:cubicBezTo>
                    <a:cubicBezTo>
                      <a:pt x="98" y="1216"/>
                      <a:pt x="98" y="1216"/>
                      <a:pt x="98" y="1216"/>
                    </a:cubicBezTo>
                    <a:cubicBezTo>
                      <a:pt x="90" y="1139"/>
                      <a:pt x="84" y="1047"/>
                      <a:pt x="86" y="1015"/>
                    </a:cubicBezTo>
                    <a:cubicBezTo>
                      <a:pt x="104" y="1018"/>
                      <a:pt x="139" y="1029"/>
                      <a:pt x="172" y="1043"/>
                    </a:cubicBezTo>
                    <a:cubicBezTo>
                      <a:pt x="182" y="1047"/>
                      <a:pt x="193" y="1043"/>
                      <a:pt x="199" y="1034"/>
                    </a:cubicBezTo>
                    <a:cubicBezTo>
                      <a:pt x="205" y="1025"/>
                      <a:pt x="204" y="1014"/>
                      <a:pt x="196" y="1006"/>
                    </a:cubicBezTo>
                    <a:cubicBezTo>
                      <a:pt x="139" y="951"/>
                      <a:pt x="73" y="883"/>
                      <a:pt x="65" y="868"/>
                    </a:cubicBezTo>
                    <a:cubicBezTo>
                      <a:pt x="62" y="856"/>
                      <a:pt x="60" y="836"/>
                      <a:pt x="60" y="822"/>
                    </a:cubicBezTo>
                    <a:cubicBezTo>
                      <a:pt x="105" y="849"/>
                      <a:pt x="208" y="913"/>
                      <a:pt x="210" y="913"/>
                    </a:cubicBezTo>
                    <a:cubicBezTo>
                      <a:pt x="219" y="919"/>
                      <a:pt x="231" y="917"/>
                      <a:pt x="238" y="909"/>
                    </a:cubicBezTo>
                    <a:cubicBezTo>
                      <a:pt x="245" y="900"/>
                      <a:pt x="245" y="888"/>
                      <a:pt x="237" y="880"/>
                    </a:cubicBezTo>
                    <a:cubicBezTo>
                      <a:pt x="156" y="791"/>
                      <a:pt x="67" y="688"/>
                      <a:pt x="59" y="669"/>
                    </a:cubicBezTo>
                    <a:cubicBezTo>
                      <a:pt x="54" y="652"/>
                      <a:pt x="52" y="613"/>
                      <a:pt x="54" y="589"/>
                    </a:cubicBezTo>
                    <a:cubicBezTo>
                      <a:pt x="90" y="618"/>
                      <a:pt x="171" y="690"/>
                      <a:pt x="244" y="758"/>
                    </a:cubicBezTo>
                    <a:cubicBezTo>
                      <a:pt x="252" y="765"/>
                      <a:pt x="264" y="766"/>
                      <a:pt x="273" y="758"/>
                    </a:cubicBezTo>
                    <a:cubicBezTo>
                      <a:pt x="281" y="751"/>
                      <a:pt x="283" y="739"/>
                      <a:pt x="277" y="730"/>
                    </a:cubicBezTo>
                    <a:cubicBezTo>
                      <a:pt x="209" y="625"/>
                      <a:pt x="100" y="455"/>
                      <a:pt x="85" y="426"/>
                    </a:cubicBezTo>
                    <a:cubicBezTo>
                      <a:pt x="86" y="405"/>
                      <a:pt x="93" y="371"/>
                      <a:pt x="103" y="363"/>
                    </a:cubicBezTo>
                    <a:cubicBezTo>
                      <a:pt x="125" y="345"/>
                      <a:pt x="279" y="181"/>
                      <a:pt x="297" y="154"/>
                    </a:cubicBezTo>
                    <a:cubicBezTo>
                      <a:pt x="300" y="150"/>
                      <a:pt x="300" y="150"/>
                      <a:pt x="300" y="150"/>
                    </a:cubicBezTo>
                    <a:cubicBezTo>
                      <a:pt x="316" y="127"/>
                      <a:pt x="359" y="63"/>
                      <a:pt x="410" y="47"/>
                    </a:cubicBezTo>
                    <a:cubicBezTo>
                      <a:pt x="411" y="53"/>
                      <a:pt x="411" y="61"/>
                      <a:pt x="410" y="72"/>
                    </a:cubicBezTo>
                    <a:cubicBezTo>
                      <a:pt x="409" y="85"/>
                      <a:pt x="406" y="95"/>
                      <a:pt x="404" y="104"/>
                    </a:cubicBezTo>
                    <a:cubicBezTo>
                      <a:pt x="400" y="121"/>
                      <a:pt x="394" y="144"/>
                      <a:pt x="421" y="161"/>
                    </a:cubicBezTo>
                    <a:cubicBezTo>
                      <a:pt x="429" y="166"/>
                      <a:pt x="445" y="171"/>
                      <a:pt x="476" y="182"/>
                    </a:cubicBezTo>
                    <a:cubicBezTo>
                      <a:pt x="522" y="197"/>
                      <a:pt x="607" y="227"/>
                      <a:pt x="626" y="249"/>
                    </a:cubicBezTo>
                    <a:cubicBezTo>
                      <a:pt x="643" y="270"/>
                      <a:pt x="651" y="286"/>
                      <a:pt x="658" y="300"/>
                    </a:cubicBezTo>
                    <a:cubicBezTo>
                      <a:pt x="663" y="312"/>
                      <a:pt x="668" y="322"/>
                      <a:pt x="678" y="330"/>
                    </a:cubicBezTo>
                    <a:cubicBezTo>
                      <a:pt x="682" y="335"/>
                      <a:pt x="693" y="343"/>
                      <a:pt x="718" y="360"/>
                    </a:cubicBezTo>
                    <a:cubicBezTo>
                      <a:pt x="760" y="390"/>
                      <a:pt x="871" y="468"/>
                      <a:pt x="881" y="489"/>
                    </a:cubicBezTo>
                    <a:cubicBezTo>
                      <a:pt x="891" y="511"/>
                      <a:pt x="923" y="631"/>
                      <a:pt x="851" y="664"/>
                    </a:cubicBezTo>
                    <a:cubicBezTo>
                      <a:pt x="807" y="685"/>
                      <a:pt x="747" y="639"/>
                      <a:pt x="704" y="606"/>
                    </a:cubicBezTo>
                    <a:cubicBezTo>
                      <a:pt x="672" y="582"/>
                      <a:pt x="651" y="566"/>
                      <a:pt x="631" y="568"/>
                    </a:cubicBezTo>
                    <a:cubicBezTo>
                      <a:pt x="616" y="570"/>
                      <a:pt x="594" y="579"/>
                      <a:pt x="567" y="590"/>
                    </a:cubicBezTo>
                    <a:cubicBezTo>
                      <a:pt x="537" y="602"/>
                      <a:pt x="481" y="625"/>
                      <a:pt x="465" y="619"/>
                    </a:cubicBezTo>
                    <a:cubicBezTo>
                      <a:pt x="457" y="616"/>
                      <a:pt x="447" y="618"/>
                      <a:pt x="441" y="625"/>
                    </a:cubicBezTo>
                    <a:cubicBezTo>
                      <a:pt x="435" y="631"/>
                      <a:pt x="434" y="641"/>
                      <a:pt x="438" y="649"/>
                    </a:cubicBezTo>
                    <a:cubicBezTo>
                      <a:pt x="441" y="656"/>
                      <a:pt x="469" y="716"/>
                      <a:pt x="492" y="743"/>
                    </a:cubicBezTo>
                    <a:cubicBezTo>
                      <a:pt x="493" y="745"/>
                      <a:pt x="496" y="748"/>
                      <a:pt x="500" y="752"/>
                    </a:cubicBezTo>
                    <a:cubicBezTo>
                      <a:pt x="671" y="942"/>
                      <a:pt x="734" y="1104"/>
                      <a:pt x="676" y="1208"/>
                    </a:cubicBezTo>
                    <a:cubicBezTo>
                      <a:pt x="674" y="1211"/>
                      <a:pt x="673" y="1213"/>
                      <a:pt x="673" y="1216"/>
                    </a:cubicBezTo>
                    <a:cubicBezTo>
                      <a:pt x="721" y="1216"/>
                      <a:pt x="721" y="1216"/>
                      <a:pt x="721" y="1216"/>
                    </a:cubicBezTo>
                    <a:cubicBezTo>
                      <a:pt x="758" y="1137"/>
                      <a:pt x="744" y="1038"/>
                      <a:pt x="679" y="922"/>
                    </a:cubicBezTo>
                    <a:cubicBezTo>
                      <a:pt x="627" y="827"/>
                      <a:pt x="556" y="748"/>
                      <a:pt x="532" y="722"/>
                    </a:cubicBezTo>
                    <a:cubicBezTo>
                      <a:pt x="529" y="719"/>
                      <a:pt x="527" y="716"/>
                      <a:pt x="525" y="715"/>
                    </a:cubicBezTo>
                    <a:cubicBezTo>
                      <a:pt x="516" y="703"/>
                      <a:pt x="503" y="681"/>
                      <a:pt x="493" y="662"/>
                    </a:cubicBezTo>
                    <a:cubicBezTo>
                      <a:pt x="518" y="657"/>
                      <a:pt x="548" y="645"/>
                      <a:pt x="584" y="630"/>
                    </a:cubicBezTo>
                    <a:cubicBezTo>
                      <a:pt x="603" y="622"/>
                      <a:pt x="625" y="614"/>
                      <a:pt x="635" y="612"/>
                    </a:cubicBezTo>
                    <a:cubicBezTo>
                      <a:pt x="642" y="614"/>
                      <a:pt x="662" y="629"/>
                      <a:pt x="677" y="641"/>
                    </a:cubicBezTo>
                    <a:cubicBezTo>
                      <a:pt x="726" y="679"/>
                      <a:pt x="801" y="737"/>
                      <a:pt x="870" y="704"/>
                    </a:cubicBezTo>
                    <a:cubicBezTo>
                      <a:pt x="974" y="655"/>
                      <a:pt x="937" y="508"/>
                      <a:pt x="922" y="47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9">
                <a:extLst>
                  <a:ext uri="{FF2B5EF4-FFF2-40B4-BE49-F238E27FC236}">
                    <a16:creationId xmlns:a16="http://schemas.microsoft.com/office/drawing/2014/main" id="{3D17BD71-0BD4-4AD1-A902-0425E7E001C0}"/>
                  </a:ext>
                </a:extLst>
              </p:cNvPr>
              <p:cNvSpPr>
                <a:spLocks/>
              </p:cNvSpPr>
              <p:nvPr/>
            </p:nvSpPr>
            <p:spPr bwMode="auto">
              <a:xfrm>
                <a:off x="5724321" y="3732212"/>
                <a:ext cx="741770" cy="350838"/>
              </a:xfrm>
              <a:custGeom>
                <a:avLst/>
                <a:gdLst>
                  <a:gd name="connsiteX0" fmla="*/ 146047 w 741770"/>
                  <a:gd name="connsiteY0" fmla="*/ 155575 h 350838"/>
                  <a:gd name="connsiteX1" fmla="*/ 595723 w 741770"/>
                  <a:gd name="connsiteY1" fmla="*/ 155575 h 350838"/>
                  <a:gd name="connsiteX2" fmla="*/ 600006 w 741770"/>
                  <a:gd name="connsiteY2" fmla="*/ 159151 h 350838"/>
                  <a:gd name="connsiteX3" fmla="*/ 738478 w 741770"/>
                  <a:gd name="connsiteY3" fmla="*/ 326520 h 350838"/>
                  <a:gd name="connsiteX4" fmla="*/ 727057 w 741770"/>
                  <a:gd name="connsiteY4" fmla="*/ 350838 h 350838"/>
                  <a:gd name="connsiteX5" fmla="*/ 14713 w 741770"/>
                  <a:gd name="connsiteY5" fmla="*/ 350838 h 350838"/>
                  <a:gd name="connsiteX6" fmla="*/ 3292 w 741770"/>
                  <a:gd name="connsiteY6" fmla="*/ 326520 h 350838"/>
                  <a:gd name="connsiteX7" fmla="*/ 141764 w 741770"/>
                  <a:gd name="connsiteY7" fmla="*/ 159151 h 350838"/>
                  <a:gd name="connsiteX8" fmla="*/ 146047 w 741770"/>
                  <a:gd name="connsiteY8" fmla="*/ 155575 h 350838"/>
                  <a:gd name="connsiteX9" fmla="*/ 93070 w 741770"/>
                  <a:gd name="connsiteY9" fmla="*/ 0 h 350838"/>
                  <a:gd name="connsiteX10" fmla="*/ 648699 w 741770"/>
                  <a:gd name="connsiteY10" fmla="*/ 0 h 350838"/>
                  <a:gd name="connsiteX11" fmla="*/ 655841 w 741770"/>
                  <a:gd name="connsiteY11" fmla="*/ 7158 h 350838"/>
                  <a:gd name="connsiteX12" fmla="*/ 655841 w 741770"/>
                  <a:gd name="connsiteY12" fmla="*/ 116668 h 350838"/>
                  <a:gd name="connsiteX13" fmla="*/ 648699 w 741770"/>
                  <a:gd name="connsiteY13" fmla="*/ 123825 h 350838"/>
                  <a:gd name="connsiteX14" fmla="*/ 93070 w 741770"/>
                  <a:gd name="connsiteY14" fmla="*/ 123825 h 350838"/>
                  <a:gd name="connsiteX15" fmla="*/ 85928 w 741770"/>
                  <a:gd name="connsiteY15" fmla="*/ 116668 h 350838"/>
                  <a:gd name="connsiteX16" fmla="*/ 85928 w 741770"/>
                  <a:gd name="connsiteY16" fmla="*/ 7158 h 350838"/>
                  <a:gd name="connsiteX17" fmla="*/ 93070 w 741770"/>
                  <a:gd name="connsiteY17" fmla="*/ 0 h 35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1770" h="350838">
                    <a:moveTo>
                      <a:pt x="146047" y="155575"/>
                    </a:moveTo>
                    <a:cubicBezTo>
                      <a:pt x="146047" y="155575"/>
                      <a:pt x="146047" y="155575"/>
                      <a:pt x="595723" y="155575"/>
                    </a:cubicBezTo>
                    <a:cubicBezTo>
                      <a:pt x="597151" y="157006"/>
                      <a:pt x="598578" y="157721"/>
                      <a:pt x="600006" y="159151"/>
                    </a:cubicBezTo>
                    <a:cubicBezTo>
                      <a:pt x="600006" y="159151"/>
                      <a:pt x="600006" y="159151"/>
                      <a:pt x="738478" y="326520"/>
                    </a:cubicBezTo>
                    <a:cubicBezTo>
                      <a:pt x="746329" y="335818"/>
                      <a:pt x="739192" y="350838"/>
                      <a:pt x="727057" y="350838"/>
                    </a:cubicBezTo>
                    <a:cubicBezTo>
                      <a:pt x="727057" y="350838"/>
                      <a:pt x="727057" y="350838"/>
                      <a:pt x="14713" y="350838"/>
                    </a:cubicBezTo>
                    <a:cubicBezTo>
                      <a:pt x="2578" y="350838"/>
                      <a:pt x="-4559" y="335818"/>
                      <a:pt x="3292" y="326520"/>
                    </a:cubicBezTo>
                    <a:cubicBezTo>
                      <a:pt x="3292" y="326520"/>
                      <a:pt x="3292" y="326520"/>
                      <a:pt x="141764" y="159151"/>
                    </a:cubicBezTo>
                    <a:cubicBezTo>
                      <a:pt x="143192" y="157721"/>
                      <a:pt x="144620" y="157006"/>
                      <a:pt x="146047" y="155575"/>
                    </a:cubicBezTo>
                    <a:close/>
                    <a:moveTo>
                      <a:pt x="93070" y="0"/>
                    </a:moveTo>
                    <a:cubicBezTo>
                      <a:pt x="93070" y="0"/>
                      <a:pt x="93070" y="0"/>
                      <a:pt x="648699" y="0"/>
                    </a:cubicBezTo>
                    <a:cubicBezTo>
                      <a:pt x="652270" y="0"/>
                      <a:pt x="655841" y="3579"/>
                      <a:pt x="655841" y="7158"/>
                    </a:cubicBezTo>
                    <a:cubicBezTo>
                      <a:pt x="655841" y="7158"/>
                      <a:pt x="655841" y="7158"/>
                      <a:pt x="655841" y="116668"/>
                    </a:cubicBezTo>
                    <a:cubicBezTo>
                      <a:pt x="655841" y="120962"/>
                      <a:pt x="652270" y="123825"/>
                      <a:pt x="648699" y="123825"/>
                    </a:cubicBezTo>
                    <a:cubicBezTo>
                      <a:pt x="648699" y="123825"/>
                      <a:pt x="648699" y="123825"/>
                      <a:pt x="93070" y="123825"/>
                    </a:cubicBezTo>
                    <a:cubicBezTo>
                      <a:pt x="89499" y="123825"/>
                      <a:pt x="85928" y="120962"/>
                      <a:pt x="85928" y="116668"/>
                    </a:cubicBezTo>
                    <a:cubicBezTo>
                      <a:pt x="85928" y="116668"/>
                      <a:pt x="85928" y="116668"/>
                      <a:pt x="85928" y="7158"/>
                    </a:cubicBezTo>
                    <a:cubicBezTo>
                      <a:pt x="85928" y="3579"/>
                      <a:pt x="89499" y="0"/>
                      <a:pt x="93070"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grpSp>
      </p:grpSp>
    </p:spTree>
    <p:extLst>
      <p:ext uri="{BB962C8B-B14F-4D97-AF65-F5344CB8AC3E}">
        <p14:creationId xmlns:p14="http://schemas.microsoft.com/office/powerpoint/2010/main" val="1035827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D35722-3B65-4638-9C0B-CA240E3F1C72}"/>
              </a:ext>
            </a:extLst>
          </p:cNvPr>
          <p:cNvSpPr>
            <a:spLocks noGrp="1"/>
          </p:cNvSpPr>
          <p:nvPr>
            <p:ph type="title"/>
          </p:nvPr>
        </p:nvSpPr>
        <p:spPr>
          <a:xfrm>
            <a:off x="630000" y="622800"/>
            <a:ext cx="10933350" cy="5650778"/>
          </a:xfrm>
        </p:spPr>
        <p:txBody>
          <a:bodyPr/>
          <a:lstStyle/>
          <a:p>
            <a:pPr marL="342900" indent="-342900">
              <a:buFont typeface="Arial" panose="020B0604020202020204" pitchFamily="34" charset="0"/>
              <a:buChar char="•"/>
            </a:pPr>
            <a:r>
              <a:rPr lang="es-MX" dirty="0"/>
              <a:t>Tipos de modelos:</a:t>
            </a:r>
            <a:br>
              <a:rPr lang="es-MX" dirty="0"/>
            </a:br>
            <a:br>
              <a:rPr lang="es-MX" dirty="0"/>
            </a:br>
            <a:r>
              <a:rPr lang="es-MX" dirty="0"/>
              <a:t>- A partir del Precio por m2, generamos un modelo específico para el barrio Palermo de Capital Federal (Comuna 14)</a:t>
            </a:r>
            <a:br>
              <a:rPr lang="es-MX" dirty="0"/>
            </a:br>
            <a:br>
              <a:rPr lang="es-MX" dirty="0"/>
            </a:br>
            <a:br>
              <a:rPr lang="es-MX" dirty="0"/>
            </a:br>
            <a:br>
              <a:rPr lang="es-MX" dirty="0"/>
            </a:br>
            <a:r>
              <a:rPr lang="es-MX" dirty="0"/>
              <a:t>Modelos utilizados:</a:t>
            </a:r>
            <a:br>
              <a:rPr lang="es-MX" dirty="0"/>
            </a:br>
            <a:br>
              <a:rPr lang="es-MX" dirty="0"/>
            </a:br>
            <a:br>
              <a:rPr lang="es-MX" dirty="0"/>
            </a:br>
            <a:br>
              <a:rPr lang="es-MX" dirty="0"/>
            </a:br>
            <a:br>
              <a:rPr lang="es-MX" dirty="0"/>
            </a:br>
            <a:br>
              <a:rPr lang="es-MX" dirty="0"/>
            </a:br>
            <a:r>
              <a:rPr lang="es-MX" dirty="0"/>
              <a:t>Para todos los modelos con regularización, se utilizó Cross </a:t>
            </a:r>
            <a:r>
              <a:rPr lang="es-MX" dirty="0" err="1"/>
              <a:t>Validation</a:t>
            </a:r>
            <a:br>
              <a:rPr lang="es-MX" dirty="0"/>
            </a:br>
            <a:br>
              <a:rPr lang="es-MX" dirty="0"/>
            </a:br>
            <a:br>
              <a:rPr lang="es-MX" dirty="0"/>
            </a:br>
            <a:endParaRPr lang="es-AR" dirty="0"/>
          </a:p>
        </p:txBody>
      </p:sp>
      <p:graphicFrame>
        <p:nvGraphicFramePr>
          <p:cNvPr id="5" name="Tabla 5">
            <a:extLst>
              <a:ext uri="{FF2B5EF4-FFF2-40B4-BE49-F238E27FC236}">
                <a16:creationId xmlns:a16="http://schemas.microsoft.com/office/drawing/2014/main" id="{F7C44D7F-AD7B-4579-9C37-390DC052A604}"/>
              </a:ext>
            </a:extLst>
          </p:cNvPr>
          <p:cNvGraphicFramePr>
            <a:graphicFrameLocks noGrp="1"/>
          </p:cNvGraphicFramePr>
          <p:nvPr>
            <p:extLst>
              <p:ext uri="{D42A27DB-BD31-4B8C-83A1-F6EECF244321}">
                <p14:modId xmlns:p14="http://schemas.microsoft.com/office/powerpoint/2010/main" val="3694377583"/>
              </p:ext>
            </p:extLst>
          </p:nvPr>
        </p:nvGraphicFramePr>
        <p:xfrm>
          <a:off x="887104" y="2367280"/>
          <a:ext cx="9935568" cy="2123440"/>
        </p:xfrm>
        <a:graphic>
          <a:graphicData uri="http://schemas.openxmlformats.org/drawingml/2006/table">
            <a:tbl>
              <a:tblPr firstRow="1" bandRow="1">
                <a:tableStyleId>{5C22544A-7EE6-4342-B048-85BDC9FD1C3A}</a:tableStyleId>
              </a:tblPr>
              <a:tblGrid>
                <a:gridCol w="3311856">
                  <a:extLst>
                    <a:ext uri="{9D8B030D-6E8A-4147-A177-3AD203B41FA5}">
                      <a16:colId xmlns:a16="http://schemas.microsoft.com/office/drawing/2014/main" val="40317719"/>
                    </a:ext>
                  </a:extLst>
                </a:gridCol>
                <a:gridCol w="3311856">
                  <a:extLst>
                    <a:ext uri="{9D8B030D-6E8A-4147-A177-3AD203B41FA5}">
                      <a16:colId xmlns:a16="http://schemas.microsoft.com/office/drawing/2014/main" val="3574103294"/>
                    </a:ext>
                  </a:extLst>
                </a:gridCol>
                <a:gridCol w="3311856">
                  <a:extLst>
                    <a:ext uri="{9D8B030D-6E8A-4147-A177-3AD203B41FA5}">
                      <a16:colId xmlns:a16="http://schemas.microsoft.com/office/drawing/2014/main" val="252090289"/>
                    </a:ext>
                  </a:extLst>
                </a:gridCol>
              </a:tblGrid>
              <a:tr h="370840">
                <a:tc>
                  <a:txBody>
                    <a:bodyPr/>
                    <a:lstStyle/>
                    <a:p>
                      <a:pPr algn="ctr"/>
                      <a:r>
                        <a:rPr lang="es-AR" dirty="0"/>
                        <a:t>MODELO</a:t>
                      </a:r>
                    </a:p>
                  </a:txBody>
                  <a:tcPr/>
                </a:tc>
                <a:tc>
                  <a:txBody>
                    <a:bodyPr/>
                    <a:lstStyle/>
                    <a:p>
                      <a:pPr algn="ctr"/>
                      <a:r>
                        <a:rPr lang="es-AR" dirty="0"/>
                        <a:t>TRAINING</a:t>
                      </a:r>
                    </a:p>
                  </a:txBody>
                  <a:tcPr/>
                </a:tc>
                <a:tc>
                  <a:txBody>
                    <a:bodyPr/>
                    <a:lstStyle/>
                    <a:p>
                      <a:pPr algn="ctr"/>
                      <a:r>
                        <a:rPr lang="es-AR" dirty="0"/>
                        <a:t>TESTING</a:t>
                      </a:r>
                    </a:p>
                  </a:txBody>
                  <a:tcPr/>
                </a:tc>
                <a:extLst>
                  <a:ext uri="{0D108BD9-81ED-4DB2-BD59-A6C34878D82A}">
                    <a16:rowId xmlns:a16="http://schemas.microsoft.com/office/drawing/2014/main" val="127800065"/>
                  </a:ext>
                </a:extLst>
              </a:tr>
              <a:tr h="370840">
                <a:tc>
                  <a:txBody>
                    <a:bodyPr/>
                    <a:lstStyle/>
                    <a:p>
                      <a:r>
                        <a:rPr lang="es-MX" dirty="0"/>
                        <a:t>Regresión Lineal Múltiple (</a:t>
                      </a:r>
                      <a:r>
                        <a:rPr lang="es-MX" dirty="0" err="1"/>
                        <a:t>LinearRegression</a:t>
                      </a:r>
                      <a:r>
                        <a:rPr lang="es-MX" dirty="0"/>
                        <a:t>)</a:t>
                      </a:r>
                      <a:endParaRPr lang="es-AR" dirty="0"/>
                    </a:p>
                  </a:txBody>
                  <a:tcPr anchor="ctr"/>
                </a:tc>
                <a:tc>
                  <a:txBody>
                    <a:bodyPr/>
                    <a:lstStyle/>
                    <a:p>
                      <a:pPr algn="r"/>
                      <a:r>
                        <a:rPr lang="es-AR" dirty="0"/>
                        <a:t>0,35</a:t>
                      </a:r>
                    </a:p>
                  </a:txBody>
                  <a:tcPr anchor="ctr"/>
                </a:tc>
                <a:tc>
                  <a:txBody>
                    <a:bodyPr/>
                    <a:lstStyle/>
                    <a:p>
                      <a:pPr algn="r"/>
                      <a:r>
                        <a:rPr lang="es-AR" dirty="0"/>
                        <a:t>0,30</a:t>
                      </a:r>
                    </a:p>
                  </a:txBody>
                  <a:tcPr anchor="ctr"/>
                </a:tc>
                <a:extLst>
                  <a:ext uri="{0D108BD9-81ED-4DB2-BD59-A6C34878D82A}">
                    <a16:rowId xmlns:a16="http://schemas.microsoft.com/office/drawing/2014/main" val="3713740917"/>
                  </a:ext>
                </a:extLst>
              </a:tr>
              <a:tr h="370840">
                <a:tc>
                  <a:txBody>
                    <a:bodyPr/>
                    <a:lstStyle/>
                    <a:p>
                      <a:r>
                        <a:rPr lang="es-MX" dirty="0"/>
                        <a:t>Ridge (</a:t>
                      </a:r>
                      <a:r>
                        <a:rPr lang="es-MX" dirty="0" err="1"/>
                        <a:t>RidgeCV</a:t>
                      </a:r>
                      <a:r>
                        <a:rPr lang="es-MX" dirty="0"/>
                        <a:t>)</a:t>
                      </a:r>
                      <a:endParaRPr lang="es-AR" dirty="0"/>
                    </a:p>
                  </a:txBody>
                  <a:tcPr anchor="ctr"/>
                </a:tc>
                <a:tc>
                  <a:txBody>
                    <a:bodyPr/>
                    <a:lstStyle/>
                    <a:p>
                      <a:pPr algn="r"/>
                      <a:r>
                        <a:rPr lang="es-AR" dirty="0"/>
                        <a:t>0,32</a:t>
                      </a:r>
                    </a:p>
                  </a:txBody>
                  <a:tcPr anchor="ctr"/>
                </a:tc>
                <a:tc>
                  <a:txBody>
                    <a:bodyPr/>
                    <a:lstStyle/>
                    <a:p>
                      <a:pPr algn="r"/>
                      <a:r>
                        <a:rPr lang="es-AR" dirty="0"/>
                        <a:t>0,22</a:t>
                      </a:r>
                    </a:p>
                  </a:txBody>
                  <a:tcPr anchor="ctr"/>
                </a:tc>
                <a:extLst>
                  <a:ext uri="{0D108BD9-81ED-4DB2-BD59-A6C34878D82A}">
                    <a16:rowId xmlns:a16="http://schemas.microsoft.com/office/drawing/2014/main" val="1651744432"/>
                  </a:ext>
                </a:extLst>
              </a:tr>
              <a:tr h="370840">
                <a:tc>
                  <a:txBody>
                    <a:bodyPr/>
                    <a:lstStyle/>
                    <a:p>
                      <a:r>
                        <a:rPr lang="es-MX" dirty="0"/>
                        <a:t>Lasso (</a:t>
                      </a:r>
                      <a:r>
                        <a:rPr lang="es-MX" dirty="0" err="1"/>
                        <a:t>LassoCV</a:t>
                      </a:r>
                      <a:r>
                        <a:rPr lang="es-MX" dirty="0"/>
                        <a:t>)</a:t>
                      </a:r>
                      <a:endParaRPr lang="es-AR" dirty="0"/>
                    </a:p>
                  </a:txBody>
                  <a:tcPr anchor="ctr"/>
                </a:tc>
                <a:tc>
                  <a:txBody>
                    <a:bodyPr/>
                    <a:lstStyle/>
                    <a:p>
                      <a:pPr algn="r"/>
                      <a:r>
                        <a:rPr lang="es-AR" dirty="0"/>
                        <a:t>0,32</a:t>
                      </a:r>
                    </a:p>
                  </a:txBody>
                  <a:tcPr anchor="ctr"/>
                </a:tc>
                <a:tc>
                  <a:txBody>
                    <a:bodyPr/>
                    <a:lstStyle/>
                    <a:p>
                      <a:pPr algn="r"/>
                      <a:r>
                        <a:rPr lang="es-AR" dirty="0"/>
                        <a:t>0,22</a:t>
                      </a:r>
                    </a:p>
                  </a:txBody>
                  <a:tcPr anchor="ctr"/>
                </a:tc>
                <a:extLst>
                  <a:ext uri="{0D108BD9-81ED-4DB2-BD59-A6C34878D82A}">
                    <a16:rowId xmlns:a16="http://schemas.microsoft.com/office/drawing/2014/main" val="2012603404"/>
                  </a:ext>
                </a:extLst>
              </a:tr>
              <a:tr h="370840">
                <a:tc>
                  <a:txBody>
                    <a:bodyPr/>
                    <a:lstStyle/>
                    <a:p>
                      <a:r>
                        <a:rPr lang="es-MX" dirty="0" err="1"/>
                        <a:t>Elastic</a:t>
                      </a:r>
                      <a:r>
                        <a:rPr lang="es-MX" dirty="0"/>
                        <a:t> Net (</a:t>
                      </a:r>
                      <a:r>
                        <a:rPr lang="es-MX" dirty="0" err="1"/>
                        <a:t>ElasticNetCV</a:t>
                      </a:r>
                      <a:r>
                        <a:rPr lang="es-MX" dirty="0"/>
                        <a:t>)</a:t>
                      </a:r>
                      <a:endParaRPr lang="es-AR" dirty="0"/>
                    </a:p>
                  </a:txBody>
                  <a:tcPr anchor="ctr"/>
                </a:tc>
                <a:tc>
                  <a:txBody>
                    <a:bodyPr/>
                    <a:lstStyle/>
                    <a:p>
                      <a:pPr algn="r"/>
                      <a:r>
                        <a:rPr lang="es-AR" dirty="0"/>
                        <a:t>0,33</a:t>
                      </a:r>
                    </a:p>
                  </a:txBody>
                  <a:tcPr anchor="ctr"/>
                </a:tc>
                <a:tc>
                  <a:txBody>
                    <a:bodyPr/>
                    <a:lstStyle/>
                    <a:p>
                      <a:pPr algn="r"/>
                      <a:r>
                        <a:rPr lang="es-AR" dirty="0"/>
                        <a:t>0,23</a:t>
                      </a:r>
                    </a:p>
                  </a:txBody>
                  <a:tcPr anchor="ctr"/>
                </a:tc>
                <a:extLst>
                  <a:ext uri="{0D108BD9-81ED-4DB2-BD59-A6C34878D82A}">
                    <a16:rowId xmlns:a16="http://schemas.microsoft.com/office/drawing/2014/main" val="1110307033"/>
                  </a:ext>
                </a:extLst>
              </a:tr>
            </a:tbl>
          </a:graphicData>
        </a:graphic>
      </p:graphicFrame>
    </p:spTree>
    <p:extLst>
      <p:ext uri="{BB962C8B-B14F-4D97-AF65-F5344CB8AC3E}">
        <p14:creationId xmlns:p14="http://schemas.microsoft.com/office/powerpoint/2010/main" val="88847614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Gráfico 5">
            <a:extLst>
              <a:ext uri="{FF2B5EF4-FFF2-40B4-BE49-F238E27FC236}">
                <a16:creationId xmlns:a16="http://schemas.microsoft.com/office/drawing/2014/main" id="{9037A0A3-5BA8-4192-A0B5-72D668FA3406}"/>
              </a:ext>
            </a:extLst>
          </p:cNvPr>
          <p:cNvGraphicFramePr/>
          <p:nvPr>
            <p:extLst>
              <p:ext uri="{D42A27DB-BD31-4B8C-83A1-F6EECF244321}">
                <p14:modId xmlns:p14="http://schemas.microsoft.com/office/powerpoint/2010/main" val="522924411"/>
              </p:ext>
            </p:extLst>
          </p:nvPr>
        </p:nvGraphicFramePr>
        <p:xfrm>
          <a:off x="355748" y="1786270"/>
          <a:ext cx="5740252" cy="452947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Gráfico 2">
            <a:extLst>
              <a:ext uri="{FF2B5EF4-FFF2-40B4-BE49-F238E27FC236}">
                <a16:creationId xmlns:a16="http://schemas.microsoft.com/office/drawing/2014/main" id="{AC363BF8-5FA4-4BCF-8026-7E8BC8F7C7A5}"/>
              </a:ext>
            </a:extLst>
          </p:cNvPr>
          <p:cNvGraphicFramePr/>
          <p:nvPr>
            <p:extLst>
              <p:ext uri="{D42A27DB-BD31-4B8C-83A1-F6EECF244321}">
                <p14:modId xmlns:p14="http://schemas.microsoft.com/office/powerpoint/2010/main" val="1506692264"/>
              </p:ext>
            </p:extLst>
          </p:nvPr>
        </p:nvGraphicFramePr>
        <p:xfrm>
          <a:off x="6230679" y="1786270"/>
          <a:ext cx="5543972" cy="4529470"/>
        </p:xfrm>
        <a:graphic>
          <a:graphicData uri="http://schemas.openxmlformats.org/drawingml/2006/chart">
            <c:chart xmlns:c="http://schemas.openxmlformats.org/drawingml/2006/chart" xmlns:r="http://schemas.openxmlformats.org/officeDocument/2006/relationships" r:id="rId3"/>
          </a:graphicData>
        </a:graphic>
      </p:graphicFrame>
      <p:sp>
        <p:nvSpPr>
          <p:cNvPr id="2" name="Título 1">
            <a:extLst>
              <a:ext uri="{FF2B5EF4-FFF2-40B4-BE49-F238E27FC236}">
                <a16:creationId xmlns:a16="http://schemas.microsoft.com/office/drawing/2014/main" id="{80D35722-3B65-4638-9C0B-CA240E3F1C72}"/>
              </a:ext>
            </a:extLst>
          </p:cNvPr>
          <p:cNvSpPr>
            <a:spLocks noGrp="1"/>
          </p:cNvSpPr>
          <p:nvPr>
            <p:ph type="title"/>
          </p:nvPr>
        </p:nvSpPr>
        <p:spPr>
          <a:xfrm>
            <a:off x="630000" y="622801"/>
            <a:ext cx="10933350" cy="664797"/>
          </a:xfrm>
        </p:spPr>
        <p:txBody>
          <a:bodyPr/>
          <a:lstStyle/>
          <a:p>
            <a:r>
              <a:rPr lang="es-MX" dirty="0"/>
              <a:t>A partir del Precio por M</a:t>
            </a:r>
            <a:r>
              <a:rPr lang="es-MX" baseline="30000" dirty="0"/>
              <a:t>2</a:t>
            </a:r>
            <a:r>
              <a:rPr lang="es-MX" dirty="0"/>
              <a:t>, generamos un modelo específico para el barrio Palermo de Capital Federal (Comuna 14)</a:t>
            </a:r>
            <a:endParaRPr lang="es-AR" dirty="0"/>
          </a:p>
        </p:txBody>
      </p:sp>
    </p:spTree>
    <p:extLst>
      <p:ext uri="{BB962C8B-B14F-4D97-AF65-F5344CB8AC3E}">
        <p14:creationId xmlns:p14="http://schemas.microsoft.com/office/powerpoint/2010/main" val="15812181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E4P_STYLE_ID" val="39dcc26a-7131-49f4-a9eb-1c0521500c03"/>
  <p:tag name="EE4P_MASTERWIZARD_DRAFT" val="0"/>
  <p:tag name="EE4P_LANGUAGE_ID" val="1033"/>
  <p:tag name="EE4P_MASTERWIZARD_MARGINS" val="0"/>
  <p:tag name="THINKCELLPRESENTATIONDONOTDELETE" val="&lt;?xml version=&quot;1.0&quot; encoding=&quot;UTF-16&quot; standalone=&quot;yes&quot;?&gt;&lt;root reqver=&quot;24162&quot;&gt;&lt;version val=&quot;27042&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3&quot;&gt;&lt;elem m_fUsage=&quot;2.78559000000000001052E+00&quot;&gt;&lt;m_msothmcolidx val=&quot;0&quot;/&gt;&lt;m_rgb r=&quot;C9&quot; g=&quot;E7&quot; b=&quot;CA&quot;/&gt;&lt;m_nBrightness tagver0=&quot;26206&quot; tagname0=&quot;m_nBrightnessUNRECOGNIZED&quot; val=&quot;0&quot;/&gt;&lt;/elem&gt;&lt;elem m_fUsage=&quot;1.89999999999999991118E+00&quot;&gt;&lt;m_msothmcolidx val=&quot;0&quot;/&gt;&lt;m_rgb r=&quot;F1&quot; g=&quot;96&quot; b=&quot;8B&quot;/&gt;&lt;m_nBrightness tagver0=&quot;26206&quot; tagname0=&quot;m_nBrightnessUNRECOGNIZED&quot; val=&quot;0&quot;/&gt;&lt;/elem&gt;&lt;elem m_fUsage=&quot;5.31441000000000163261E-01&quot;&gt;&lt;m_msothmcolidx val=&quot;0&quot;/&gt;&lt;m_rgb r=&quot;9F&quot; g=&quot;E8&quot; b=&quot;C6&quot;/&gt;&lt;m_nBrightness tagver0=&quot;26206&quot; tagname0=&quot;m_nBrightnessUNRECOGNIZED&quot; val=&quot;0&quot;/&gt;&lt;/elem&gt;&lt;/m_vecMRU&gt;&lt;/m_mruColor&gt;&lt;m_eweekdayFirstOfWeek val=&quot;1&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k0gDn1l7TlyrFhv1Bb7CDw"/>
</p:tagLst>
</file>

<file path=ppt/tags/tag11.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12.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17.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V_ajGn_0RvKo0RkI.GiwM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UD1cvS_SQyOX6fV9Xlv5d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CG Grid 16:9">
  <a:themeElements>
    <a:clrScheme name="Azul cálido">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9BA74"/>
        </a:solidFill>
        <a:ln w="9525" cap="rnd" cmpd="sng" algn="ctr">
          <a:solidFill>
            <a:srgbClr val="29BA74"/>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2.xml><?xml version="1.0" encoding="utf-8"?>
<a:theme xmlns:a="http://schemas.openxmlformats.org/drawingml/2006/main" name="Office Theme">
  <a:themeElements>
    <a:clrScheme name="BCG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E3558"/>
      </a:hlink>
      <a:folHlink>
        <a:srgbClr val="670F31"/>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CG Colors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FC77E"/>
      </a:hlink>
      <a:folHlink>
        <a:srgbClr val="03522D"/>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4799</TotalTime>
  <Words>429</Words>
  <Application>Microsoft Office PowerPoint</Application>
  <PresentationFormat>Panorámica</PresentationFormat>
  <Paragraphs>84</Paragraphs>
  <Slides>16</Slides>
  <Notes>6</Notes>
  <HiddenSlides>1</HiddenSlides>
  <MMClips>0</MMClips>
  <ScaleCrop>false</ScaleCrop>
  <HeadingPairs>
    <vt:vector size="10" baseType="variant">
      <vt:variant>
        <vt:lpstr>Fuentes usadas</vt:lpstr>
      </vt:variant>
      <vt:variant>
        <vt:i4>2</vt:i4>
      </vt:variant>
      <vt:variant>
        <vt:lpstr>Tema</vt:lpstr>
      </vt:variant>
      <vt:variant>
        <vt:i4>1</vt:i4>
      </vt:variant>
      <vt:variant>
        <vt:lpstr>Servidores OLE incrustados</vt:lpstr>
      </vt:variant>
      <vt:variant>
        <vt:i4>1</vt:i4>
      </vt:variant>
      <vt:variant>
        <vt:lpstr>Títulos de diapositiva</vt:lpstr>
      </vt:variant>
      <vt:variant>
        <vt:i4>16</vt:i4>
      </vt:variant>
      <vt:variant>
        <vt:lpstr>Presentaciones personalizadas</vt:lpstr>
      </vt:variant>
      <vt:variant>
        <vt:i4>1</vt:i4>
      </vt:variant>
    </vt:vector>
  </HeadingPairs>
  <TitlesOfParts>
    <vt:vector size="21" baseType="lpstr">
      <vt:lpstr>Arial</vt:lpstr>
      <vt:lpstr>Trebuchet MS</vt:lpstr>
      <vt:lpstr>BCG Grid 16:9</vt:lpstr>
      <vt:lpstr>think-cell Slide</vt:lpstr>
      <vt:lpstr>DESAFÍO PROPERATI</vt:lpstr>
      <vt:lpstr>Presentación de PowerPoint</vt:lpstr>
      <vt:lpstr>Actualización del dataset</vt:lpstr>
      <vt:lpstr>Presentación de PowerPoint</vt:lpstr>
      <vt:lpstr>Modelado de variables adicionales</vt:lpstr>
      <vt:lpstr>Presentación de PowerPoint</vt:lpstr>
      <vt:lpstr>Modelos</vt:lpstr>
      <vt:lpstr>Tipos de modelos:  - A partir del Precio por m2, generamos un modelo específico para el barrio Palermo de Capital Federal (Comuna 14)    Modelos utilizados:      Para todos los modelos con regularización, se utilizó Cross Validation   </vt:lpstr>
      <vt:lpstr>A partir del Precio por M2, generamos un modelo específico para el barrio Palermo de Capital Federal (Comuna 14)</vt:lpstr>
      <vt:lpstr>Multiple Linear Regression</vt:lpstr>
      <vt:lpstr>LASSO</vt:lpstr>
      <vt:lpstr>RIDGE</vt:lpstr>
      <vt:lpstr>ElasticNet</vt:lpstr>
      <vt:lpstr>Conclusiones</vt:lpstr>
      <vt:lpstr>Elegimos el modelo de Regresión Lineal Múltiple ya que presenta el mayor valor de R2 en el set de testeo, con un valor de 35,4%</vt:lpstr>
      <vt:lpstr>Presentación de PowerPoint</vt:lpstr>
      <vt:lpstr>Format Guide Workshop</vt:lpstr>
    </vt:vector>
  </TitlesOfParts>
  <Company>The Boston Consulting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The Boston Consulting Group</dc:creator>
  <cp:lastModifiedBy>Francisco Fasan</cp:lastModifiedBy>
  <cp:revision>576</cp:revision>
  <cp:lastPrinted>1999-12-31T22:00:00Z</cp:lastPrinted>
  <dcterms:created xsi:type="dcterms:W3CDTF">2019-04-15T15:35:44Z</dcterms:created>
  <dcterms:modified xsi:type="dcterms:W3CDTF">2020-10-30T20:17:36Z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Format Name">
    <vt:lpwstr>Grid Format</vt:lpwstr>
  </property>
  <property fmtid="{D5CDD505-2E9C-101B-9397-08002B2CF9AE}" pid="3" name="NXPowerLiteLastOptimized">
    <vt:lpwstr>2306989</vt:lpwstr>
  </property>
  <property fmtid="{D5CDD505-2E9C-101B-9397-08002B2CF9AE}" pid="4" name="NXPowerLiteSettings">
    <vt:lpwstr>87000AA0054001</vt:lpwstr>
  </property>
  <property fmtid="{D5CDD505-2E9C-101B-9397-08002B2CF9AE}" pid="5" name="NXPowerLiteVersion">
    <vt:lpwstr>D8.0.4</vt:lpwstr>
  </property>
  <property fmtid="{D5CDD505-2E9C-101B-9397-08002B2CF9AE}" pid="6" name="Template Name">
    <vt:lpwstr>16x9</vt:lpwstr>
  </property>
</Properties>
</file>